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1"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C661B6-FCA0-41A8-8FE4-71B0E6CD13D5}" type="datetimeFigureOut">
              <a:rPr lang="en-US" smtClean="0"/>
              <a:pPr/>
              <a:t>17-May-21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C661B6-FCA0-41A8-8FE4-71B0E6CD13D5}" type="datetimeFigureOut">
              <a:rPr lang="en-US" smtClean="0"/>
              <a:pPr/>
              <a:t>17-May-21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C661B6-FCA0-41A8-8FE4-71B0E6CD13D5}" type="datetimeFigureOut">
              <a:rPr lang="en-US" smtClean="0"/>
              <a:pPr/>
              <a:t>17-May-21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C661B6-FCA0-41A8-8FE4-71B0E6CD13D5}" type="datetimeFigureOut">
              <a:rPr lang="en-US" smtClean="0"/>
              <a:pPr/>
              <a:t>17-May-21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C661B6-FCA0-41A8-8FE4-71B0E6CD13D5}" type="datetimeFigureOut">
              <a:rPr lang="en-US" smtClean="0"/>
              <a:pPr/>
              <a:t>17-May-21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C661B6-FCA0-41A8-8FE4-71B0E6CD13D5}" type="datetimeFigureOut">
              <a:rPr lang="en-US" smtClean="0"/>
              <a:pPr/>
              <a:t>17-May-21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C661B6-FCA0-41A8-8FE4-71B0E6CD13D5}" type="datetimeFigureOut">
              <a:rPr lang="en-US" smtClean="0"/>
              <a:pPr/>
              <a:t>17-May-21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C661B6-FCA0-41A8-8FE4-71B0E6CD13D5}" type="datetimeFigureOut">
              <a:rPr lang="en-US" smtClean="0"/>
              <a:pPr/>
              <a:t>17-May-21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C661B6-FCA0-41A8-8FE4-71B0E6CD13D5}" type="datetimeFigureOut">
              <a:rPr lang="en-US" smtClean="0"/>
              <a:pPr/>
              <a:t>17-May-21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C661B6-FCA0-41A8-8FE4-71B0E6CD13D5}" type="datetimeFigureOut">
              <a:rPr lang="en-US" smtClean="0"/>
              <a:pPr/>
              <a:t>17-May-21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C661B6-FCA0-41A8-8FE4-71B0E6CD13D5}" type="datetimeFigureOut">
              <a:rPr lang="en-US" smtClean="0"/>
              <a:pPr/>
              <a:t>17-May-21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EAB59C-A5D8-4835-97E8-FB9E3EB0099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C661B6-FCA0-41A8-8FE4-71B0E6CD13D5}" type="datetimeFigureOut">
              <a:rPr lang="en-US" smtClean="0"/>
              <a:pPr/>
              <a:t>17-May-21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EAB59C-A5D8-4835-97E8-FB9E3EB0099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0"/>
            <a:ext cx="7772400" cy="1981200"/>
          </a:xfrm>
        </p:spPr>
        <p:txBody>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a:solidFill>
                  <a:srgbClr val="002060"/>
                </a:solidFill>
                <a:latin typeface="Arial Black" pitchFamily="34" charset="0"/>
              </a:rPr>
              <a:t> </a:t>
            </a:r>
            <a:r>
              <a:rPr lang="en-US" dirty="0" smtClean="0">
                <a:solidFill>
                  <a:srgbClr val="002060"/>
                </a:solidFill>
                <a:latin typeface="Arial Black" pitchFamily="34" charset="0"/>
              </a:rPr>
              <a:t/>
            </a:r>
            <a:br>
              <a:rPr lang="en-US" dirty="0" smtClean="0">
                <a:solidFill>
                  <a:srgbClr val="002060"/>
                </a:solidFill>
                <a:latin typeface="Arial Black" pitchFamily="34" charset="0"/>
              </a:rPr>
            </a:br>
            <a:r>
              <a:rPr lang="en-US" dirty="0">
                <a:solidFill>
                  <a:srgbClr val="002060"/>
                </a:solidFill>
                <a:latin typeface="Arial Black" pitchFamily="34" charset="0"/>
              </a:rPr>
              <a:t/>
            </a:r>
            <a:br>
              <a:rPr lang="en-US" dirty="0">
                <a:solidFill>
                  <a:srgbClr val="002060"/>
                </a:solidFill>
                <a:latin typeface="Arial Black" pitchFamily="34" charset="0"/>
              </a:rPr>
            </a:br>
            <a:r>
              <a:rPr lang="en-US" dirty="0" smtClean="0">
                <a:solidFill>
                  <a:srgbClr val="002060"/>
                </a:solidFill>
                <a:latin typeface="Arial Black" pitchFamily="34" charset="0"/>
              </a:rPr>
              <a:t/>
            </a:r>
            <a:br>
              <a:rPr lang="en-US" dirty="0" smtClean="0">
                <a:solidFill>
                  <a:srgbClr val="002060"/>
                </a:solidFill>
                <a:latin typeface="Arial Black" pitchFamily="34" charset="0"/>
              </a:rPr>
            </a:br>
            <a:r>
              <a:rPr lang="en-US" dirty="0" smtClean="0">
                <a:solidFill>
                  <a:srgbClr val="002060"/>
                </a:solidFill>
                <a:latin typeface="Arial Black" pitchFamily="34" charset="0"/>
              </a:rPr>
              <a:t>Statistical </a:t>
            </a:r>
            <a:r>
              <a:rPr lang="en-US" dirty="0">
                <a:solidFill>
                  <a:srgbClr val="002060"/>
                </a:solidFill>
                <a:latin typeface="Arial Black" pitchFamily="34" charset="0"/>
              </a:rPr>
              <a:t>Quality Control</a:t>
            </a:r>
            <a:br>
              <a:rPr lang="en-US" dirty="0">
                <a:solidFill>
                  <a:srgbClr val="002060"/>
                </a:solidFill>
                <a:latin typeface="Arial Black" pitchFamily="34" charset="0"/>
              </a:rPr>
            </a:br>
            <a:r>
              <a:rPr lang="en-US" dirty="0" smtClean="0">
                <a:solidFill>
                  <a:srgbClr val="002060"/>
                </a:solidFill>
                <a:latin typeface="Arial Black" pitchFamily="34" charset="0"/>
              </a:rPr>
              <a:t> </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4400" dirty="0" smtClean="0">
                <a:latin typeface="Arial Black" pitchFamily="34" charset="0"/>
              </a:rPr>
              <a:t/>
            </a:r>
            <a:br>
              <a:rPr lang="en-US" sz="4400" dirty="0" smtClean="0">
                <a:latin typeface="Arial Black" pitchFamily="34" charset="0"/>
              </a:rPr>
            </a:br>
            <a:r>
              <a:rPr lang="en-US" dirty="0" smtClean="0"/>
              <a:t> </a:t>
            </a:r>
            <a:br>
              <a:rPr lang="en-US" dirty="0" smtClean="0"/>
            </a:br>
            <a:endParaRPr lang="en-US" dirty="0"/>
          </a:p>
        </p:txBody>
      </p:sp>
      <p:sp>
        <p:nvSpPr>
          <p:cNvPr id="3" name="Subtitle 2"/>
          <p:cNvSpPr>
            <a:spLocks noGrp="1"/>
          </p:cNvSpPr>
          <p:nvPr>
            <p:ph type="subTitle" idx="1"/>
          </p:nvPr>
        </p:nvSpPr>
        <p:spPr>
          <a:xfrm>
            <a:off x="3962400" y="4114800"/>
            <a:ext cx="4419600" cy="1752600"/>
          </a:xfrm>
        </p:spPr>
        <p:txBody>
          <a:bodyPr>
            <a:noAutofit/>
          </a:bodyPr>
          <a:lstStyle/>
          <a:p>
            <a:r>
              <a:rPr lang="en-US" sz="2800" dirty="0" smtClean="0">
                <a:solidFill>
                  <a:srgbClr val="002060"/>
                </a:solidFill>
                <a:latin typeface="Algerian" pitchFamily="82" charset="0"/>
              </a:rPr>
              <a:t>Dr. </a:t>
            </a:r>
            <a:r>
              <a:rPr lang="en-US" sz="2800" dirty="0" err="1" smtClean="0">
                <a:solidFill>
                  <a:srgbClr val="002060"/>
                </a:solidFill>
                <a:latin typeface="Algerian" pitchFamily="82" charset="0"/>
              </a:rPr>
              <a:t>Tripakshi</a:t>
            </a:r>
            <a:r>
              <a:rPr lang="en-US" sz="2800" dirty="0" smtClean="0">
                <a:solidFill>
                  <a:srgbClr val="002060"/>
                </a:solidFill>
                <a:latin typeface="Algerian" pitchFamily="82" charset="0"/>
              </a:rPr>
              <a:t> </a:t>
            </a:r>
            <a:r>
              <a:rPr lang="en-US" sz="2800" dirty="0" err="1" smtClean="0">
                <a:solidFill>
                  <a:srgbClr val="002060"/>
                </a:solidFill>
                <a:latin typeface="Algerian" pitchFamily="82" charset="0"/>
              </a:rPr>
              <a:t>Borthakur</a:t>
            </a:r>
            <a:endParaRPr lang="en-US" sz="2800" dirty="0" smtClean="0">
              <a:solidFill>
                <a:srgbClr val="002060"/>
              </a:solidFill>
              <a:latin typeface="Algerian" pitchFamily="82" charset="0"/>
            </a:endParaRPr>
          </a:p>
          <a:p>
            <a:r>
              <a:rPr lang="en-US" sz="2800" dirty="0" smtClean="0">
                <a:solidFill>
                  <a:srgbClr val="002060"/>
                </a:solidFill>
                <a:latin typeface="Algerian" pitchFamily="82" charset="0"/>
              </a:rPr>
              <a:t>Department of </a:t>
            </a:r>
            <a:r>
              <a:rPr lang="en-US" sz="2800" dirty="0" smtClean="0">
                <a:solidFill>
                  <a:srgbClr val="002060"/>
                </a:solidFill>
                <a:latin typeface="Algerian" pitchFamily="82" charset="0"/>
              </a:rPr>
              <a:t>Statistics</a:t>
            </a:r>
            <a:endParaRPr lang="en-US" sz="2800" dirty="0" smtClean="0">
              <a:solidFill>
                <a:srgbClr val="002060"/>
              </a:solidFill>
              <a:latin typeface="Algerian" pitchFamily="82"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lstStyle/>
          <a:p>
            <a:r>
              <a:rPr lang="en-US" dirty="0" smtClean="0">
                <a:solidFill>
                  <a:srgbClr val="0070C0"/>
                </a:solidFill>
                <a:latin typeface="Algerian" pitchFamily="82" charset="0"/>
              </a:rPr>
              <a:t>Introduction</a:t>
            </a:r>
            <a:endParaRPr lang="en-US" dirty="0">
              <a:solidFill>
                <a:srgbClr val="0070C0"/>
              </a:solidFill>
              <a:latin typeface="Algerian" pitchFamily="82" charset="0"/>
            </a:endParaRPr>
          </a:p>
        </p:txBody>
      </p:sp>
      <p:sp>
        <p:nvSpPr>
          <p:cNvPr id="3" name="Content Placeholder 2"/>
          <p:cNvSpPr>
            <a:spLocks noGrp="1"/>
          </p:cNvSpPr>
          <p:nvPr>
            <p:ph idx="1"/>
          </p:nvPr>
        </p:nvSpPr>
        <p:spPr>
          <a:xfrm>
            <a:off x="457200" y="1295400"/>
            <a:ext cx="8229600" cy="5029200"/>
          </a:xfrm>
        </p:spPr>
        <p:txBody>
          <a:bodyPr>
            <a:normAutofit fontScale="25000" lnSpcReduction="20000"/>
          </a:bodyPr>
          <a:lstStyle/>
          <a:p>
            <a:pPr marL="91440" algn="just">
              <a:lnSpc>
                <a:spcPct val="170000"/>
              </a:lnSpc>
              <a:buNone/>
            </a:pPr>
            <a:r>
              <a:rPr lang="en-US" sz="4400" dirty="0" smtClean="0">
                <a:latin typeface="Times New Roman" pitchFamily="18" charset="0"/>
                <a:cs typeface="Times New Roman" pitchFamily="18" charset="0"/>
              </a:rPr>
              <a:t>	</a:t>
            </a:r>
            <a:r>
              <a:rPr lang="en-US" sz="9600" dirty="0" smtClean="0">
                <a:latin typeface="Times New Roman" pitchFamily="18" charset="0"/>
                <a:cs typeface="Times New Roman" pitchFamily="18" charset="0"/>
              </a:rPr>
              <a:t>Statistical Quality Control (S.Q.C.) </a:t>
            </a:r>
            <a:r>
              <a:rPr lang="en-US" sz="9600" dirty="0">
                <a:latin typeface="Times New Roman" pitchFamily="18" charset="0"/>
                <a:cs typeface="Times New Roman" pitchFamily="18" charset="0"/>
              </a:rPr>
              <a:t>is one of the most important applications of the statistical techniques </a:t>
            </a:r>
            <a:r>
              <a:rPr lang="en-US" sz="9600" dirty="0" smtClean="0">
                <a:latin typeface="Times New Roman" pitchFamily="18" charset="0"/>
                <a:cs typeface="Times New Roman" pitchFamily="18" charset="0"/>
              </a:rPr>
              <a:t>in </a:t>
            </a:r>
            <a:r>
              <a:rPr lang="en-US" sz="9600" dirty="0" smtClean="0">
                <a:latin typeface="Times New Roman" pitchFamily="18" charset="0"/>
                <a:cs typeface="Times New Roman" pitchFamily="18" charset="0"/>
              </a:rPr>
              <a:t>industry. Quality </a:t>
            </a:r>
            <a:r>
              <a:rPr lang="en-US" sz="9600" dirty="0">
                <a:latin typeface="Times New Roman" pitchFamily="18" charset="0"/>
                <a:cs typeface="Times New Roman" pitchFamily="18" charset="0"/>
              </a:rPr>
              <a:t>means a level or standard </a:t>
            </a:r>
            <a:r>
              <a:rPr lang="en-US" sz="9600" dirty="0" smtClean="0">
                <a:latin typeface="Times New Roman" pitchFamily="18" charset="0"/>
                <a:cs typeface="Times New Roman" pitchFamily="18" charset="0"/>
              </a:rPr>
              <a:t>which depends on </a:t>
            </a:r>
            <a:r>
              <a:rPr lang="en-US" sz="9600" dirty="0">
                <a:latin typeface="Times New Roman" pitchFamily="18" charset="0"/>
                <a:cs typeface="Times New Roman" pitchFamily="18" charset="0"/>
              </a:rPr>
              <a:t>four M's such as material, manpower, machines and management. Quality control </a:t>
            </a:r>
            <a:r>
              <a:rPr lang="en-US" sz="9600" dirty="0" smtClean="0">
                <a:latin typeface="Times New Roman" pitchFamily="18" charset="0"/>
                <a:cs typeface="Times New Roman" pitchFamily="18" charset="0"/>
              </a:rPr>
              <a:t>is the engineering and </a:t>
            </a:r>
            <a:r>
              <a:rPr lang="en-US" sz="9600" dirty="0">
                <a:latin typeface="Times New Roman" pitchFamily="18" charset="0"/>
                <a:cs typeface="Times New Roman" pitchFamily="18" charset="0"/>
              </a:rPr>
              <a:t>management activity by which we measure the characteristics of the product, compare them with specification. Thus it is a powerful productivity technique for effective diagnosis of lack </a:t>
            </a:r>
            <a:r>
              <a:rPr lang="en-US" sz="9600" dirty="0" smtClean="0">
                <a:latin typeface="Times New Roman" pitchFamily="18" charset="0"/>
                <a:cs typeface="Times New Roman" pitchFamily="18" charset="0"/>
              </a:rPr>
              <a:t>of quality </a:t>
            </a:r>
            <a:r>
              <a:rPr lang="en-US" sz="9600" dirty="0">
                <a:latin typeface="Times New Roman" pitchFamily="18" charset="0"/>
                <a:cs typeface="Times New Roman" pitchFamily="18" charset="0"/>
              </a:rPr>
              <a:t>i</a:t>
            </a:r>
            <a:r>
              <a:rPr lang="en-US" sz="9600" dirty="0" smtClean="0">
                <a:latin typeface="Times New Roman" pitchFamily="18" charset="0"/>
                <a:cs typeface="Times New Roman" pitchFamily="18" charset="0"/>
              </a:rPr>
              <a:t>n </a:t>
            </a:r>
            <a:r>
              <a:rPr lang="en-US" sz="9600" dirty="0">
                <a:latin typeface="Times New Roman" pitchFamily="18" charset="0"/>
                <a:cs typeface="Times New Roman" pitchFamily="18" charset="0"/>
              </a:rPr>
              <a:t>any of the </a:t>
            </a:r>
            <a:r>
              <a:rPr lang="en-US" sz="9600" dirty="0" smtClean="0">
                <a:latin typeface="Times New Roman" pitchFamily="18" charset="0"/>
                <a:cs typeface="Times New Roman" pitchFamily="18" charset="0"/>
              </a:rPr>
              <a:t>materials, </a:t>
            </a:r>
            <a:r>
              <a:rPr lang="en-US" sz="9600" dirty="0">
                <a:latin typeface="Times New Roman" pitchFamily="18" charset="0"/>
                <a:cs typeface="Times New Roman" pitchFamily="18" charset="0"/>
              </a:rPr>
              <a:t>processes, </a:t>
            </a:r>
            <a:r>
              <a:rPr lang="en-US" sz="9600" dirty="0" smtClean="0">
                <a:latin typeface="Times New Roman" pitchFamily="18" charset="0"/>
                <a:cs typeface="Times New Roman" pitchFamily="18" charset="0"/>
              </a:rPr>
              <a:t>machines or end product. Thus, SQC is extensively</a:t>
            </a:r>
            <a:endParaRPr lang="en-US" sz="9600" dirty="0">
              <a:latin typeface="Times New Roman" pitchFamily="18" charset="0"/>
              <a:cs typeface="Times New Roman" pitchFamily="18" charset="0"/>
            </a:endParaRPr>
          </a:p>
          <a:p>
            <a:pPr algn="just">
              <a:buNone/>
            </a:pPr>
            <a:r>
              <a:rPr lang="en-US" dirty="0"/>
              <a:t> </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04800"/>
            <a:ext cx="8534400" cy="5943600"/>
          </a:xfrm>
        </p:spPr>
        <p:txBody>
          <a:bodyPr>
            <a:normAutofit/>
          </a:bodyPr>
          <a:lstStyle/>
          <a:p>
            <a:pPr marL="91440" algn="just">
              <a:lnSpc>
                <a:spcPct val="150000"/>
              </a:lnSpc>
              <a:buNone/>
            </a:pPr>
            <a:r>
              <a:rPr lang="en-US" dirty="0" smtClean="0"/>
              <a:t>	</a:t>
            </a:r>
            <a:r>
              <a:rPr lang="en-US" sz="2400" dirty="0" smtClean="0">
                <a:latin typeface="Times New Roman" pitchFamily="18" charset="0"/>
                <a:cs typeface="Times New Roman" pitchFamily="18" charset="0"/>
              </a:rPr>
              <a:t>used in almost all industries such as aircraft, automobiles, textile etc. where techniques are based on probability and sampling. The </a:t>
            </a:r>
            <a:r>
              <a:rPr lang="en-US" sz="2400" dirty="0" smtClean="0">
                <a:latin typeface="Times New Roman" pitchFamily="18" charset="0"/>
                <a:cs typeface="Times New Roman" pitchFamily="18" charset="0"/>
              </a:rPr>
              <a:t>main purpose of SQC is to devise statistical techniques which would help us in separating the assignable causes from the chance causes, thus enabling us to take immediate remedial action whenever assignable causes are present</a:t>
            </a:r>
            <a:r>
              <a:rPr lang="en-US" sz="2400" dirty="0" smtClean="0">
                <a:latin typeface="Times New Roman" pitchFamily="18" charset="0"/>
                <a:cs typeface="Times New Roman" pitchFamily="18" charset="0"/>
              </a:rPr>
              <a:t>.</a:t>
            </a:r>
          </a:p>
          <a:p>
            <a:pPr marL="91440" algn="just">
              <a:lnSpc>
                <a:spcPct val="150000"/>
              </a:lnSpc>
              <a:buFont typeface="Wingdings" pitchFamily="2" charset="2"/>
              <a:buChar char="v"/>
            </a:pPr>
            <a:r>
              <a:rPr lang="en-US" sz="2400" b="1" u="sng" dirty="0" smtClean="0">
                <a:solidFill>
                  <a:srgbClr val="0070C0"/>
                </a:solidFill>
                <a:latin typeface="Times New Roman" pitchFamily="18" charset="0"/>
                <a:cs typeface="Times New Roman" pitchFamily="18" charset="0"/>
              </a:rPr>
              <a:t>Causes of Variation in quality- Chance &amp; Assignable Causes:</a:t>
            </a:r>
          </a:p>
          <a:p>
            <a:pPr marL="91440" algn="just">
              <a:lnSpc>
                <a:spcPct val="150000"/>
              </a:lnSpc>
              <a:buNone/>
            </a:pPr>
            <a:r>
              <a:rPr lang="en-US" sz="2400" dirty="0" smtClean="0">
                <a:latin typeface="Times New Roman" pitchFamily="18" charset="0"/>
                <a:cs typeface="Times New Roman" pitchFamily="18" charset="0"/>
              </a:rPr>
              <a:t>	The basis of SQC is the degree of variability in the size or the magnitude of a given characteristics of the product. The variation in SQC is mainly classified into two categories- chance causes  &amp;</a:t>
            </a:r>
          </a:p>
          <a:p>
            <a:pPr marL="91440" algn="just">
              <a:lnSpc>
                <a:spcPct val="150000"/>
              </a:lnSpc>
              <a:buNone/>
            </a:pPr>
            <a:endParaRPr lang="en-US" sz="2400" dirty="0" smtClean="0">
              <a:latin typeface="Times New Roman" pitchFamily="18" charset="0"/>
              <a:cs typeface="Times New Roman" pitchFamily="18" charset="0"/>
            </a:endParaRPr>
          </a:p>
          <a:p>
            <a:pPr marL="91440" algn="just">
              <a:lnSpc>
                <a:spcPct val="150000"/>
              </a:lnSpc>
              <a:buNone/>
            </a:pPr>
            <a:endParaRPr lang="en-US" sz="2800" dirty="0" smtClean="0">
              <a:latin typeface="Times New Roman" pitchFamily="18" charset="0"/>
              <a:cs typeface="Times New Roman" pitchFamily="18" charset="0"/>
            </a:endParaRPr>
          </a:p>
          <a:p>
            <a:pPr marL="91440" algn="just">
              <a:lnSpc>
                <a:spcPct val="110000"/>
              </a:lnSpc>
            </a:pPr>
            <a:endParaRPr lang="en-US" sz="2600" dirty="0" smtClean="0">
              <a:latin typeface="Times New Roman" pitchFamily="18" charset="0"/>
              <a:cs typeface="Times New Roman" pitchFamily="18" charset="0"/>
            </a:endParaRPr>
          </a:p>
          <a:p>
            <a:pPr marL="91440" algn="just">
              <a:buFont typeface="Wingdings" pitchFamily="2" charset="2"/>
              <a:buChar char="Ø"/>
            </a:pPr>
            <a:endParaRPr lang="en-US" sz="2400" dirty="0" smtClean="0">
              <a:latin typeface="Times New Roman" pitchFamily="18" charset="0"/>
              <a:cs typeface="Times New Roman" pitchFamily="18" charset="0"/>
            </a:endParaRPr>
          </a:p>
          <a:p>
            <a:pPr marL="91440" algn="just">
              <a:buNone/>
            </a:pPr>
            <a:endParaRPr lang="en-US" sz="2400" dirty="0" smtClean="0">
              <a:latin typeface="Times New Roman" pitchFamily="18" charset="0"/>
              <a:cs typeface="Times New Roman" pitchFamily="18" charset="0"/>
            </a:endParaRPr>
          </a:p>
          <a:p>
            <a:pPr marL="91440">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04800"/>
            <a:ext cx="8382000" cy="5943600"/>
          </a:xfrm>
        </p:spPr>
        <p:txBody>
          <a:bodyPr>
            <a:normAutofit/>
          </a:bodyPr>
          <a:lstStyle/>
          <a:p>
            <a:pPr marL="91440" algn="just">
              <a:lnSpc>
                <a:spcPct val="150000"/>
              </a:lnSpc>
              <a:buNone/>
            </a:pPr>
            <a:r>
              <a:rPr lang="en-US" sz="2400" dirty="0" smtClean="0">
                <a:latin typeface="Times New Roman" pitchFamily="18" charset="0"/>
                <a:cs typeface="Times New Roman" pitchFamily="18" charset="0"/>
              </a:rPr>
              <a:t> assignable causes which are described below:- </a:t>
            </a:r>
          </a:p>
          <a:p>
            <a:pPr marL="91440" algn="just">
              <a:lnSpc>
                <a:spcPct val="150000"/>
              </a:lnSpc>
              <a:buFont typeface="Wingdings" pitchFamily="2" charset="2"/>
              <a:buChar char="§"/>
            </a:pPr>
            <a:r>
              <a:rPr lang="en-US" sz="2400" b="1" u="sng" dirty="0" smtClean="0">
                <a:solidFill>
                  <a:srgbClr val="0070C0"/>
                </a:solidFill>
                <a:latin typeface="Times New Roman" pitchFamily="18" charset="0"/>
                <a:cs typeface="Times New Roman" pitchFamily="18" charset="0"/>
              </a:rPr>
              <a:t>Chance Causes:</a:t>
            </a:r>
            <a:r>
              <a:rPr lang="en-US" sz="2400" b="1" dirty="0" smtClean="0">
                <a:solidFill>
                  <a:srgbClr val="0070C0"/>
                </a:solidFill>
                <a:latin typeface="Times New Roman" pitchFamily="18" charset="0"/>
                <a:cs typeface="Times New Roman" pitchFamily="18" charset="0"/>
              </a:rPr>
              <a:t> </a:t>
            </a:r>
            <a:r>
              <a:rPr lang="en-US" sz="2400" dirty="0" smtClean="0">
                <a:latin typeface="Times New Roman" pitchFamily="18" charset="0"/>
                <a:cs typeface="Times New Roman" pitchFamily="18" charset="0"/>
              </a:rPr>
              <a:t>Some stable pattern of variation or a constant cause system is inherent in any particular scheme of production and inspection. This pattern results from many minor causes that behave in a random manner The variation due to these causes is beyond the control of human hand and can't be prevented/ eliminated under any circumstances. </a:t>
            </a:r>
          </a:p>
          <a:p>
            <a:pPr marL="91440" algn="just">
              <a:lnSpc>
                <a:spcPct val="150000"/>
              </a:lnSpc>
              <a:buFont typeface="Wingdings" pitchFamily="2" charset="2"/>
              <a:buChar char="§"/>
            </a:pPr>
            <a:r>
              <a:rPr lang="en-US" sz="2400" b="1" u="sng" dirty="0" smtClean="0">
                <a:solidFill>
                  <a:srgbClr val="0070C0"/>
                </a:solidFill>
                <a:latin typeface="Times New Roman" pitchFamily="18" charset="0"/>
                <a:cs typeface="Times New Roman" pitchFamily="18" charset="0"/>
              </a:rPr>
              <a:t>Assignable </a:t>
            </a:r>
            <a:r>
              <a:rPr lang="en-US" sz="2400" b="1" u="sng" dirty="0" smtClean="0">
                <a:solidFill>
                  <a:srgbClr val="0070C0"/>
                </a:solidFill>
                <a:latin typeface="Times New Roman" pitchFamily="18" charset="0"/>
                <a:cs typeface="Times New Roman" pitchFamily="18" charset="0"/>
              </a:rPr>
              <a:t>Causes:</a:t>
            </a:r>
            <a:r>
              <a:rPr lang="en-US" sz="2400" dirty="0" smtClean="0">
                <a:latin typeface="Times New Roman" pitchFamily="18" charset="0"/>
                <a:cs typeface="Times New Roman" pitchFamily="18" charset="0"/>
              </a:rPr>
              <a:t> The second type of variation is due to non random or the </a:t>
            </a:r>
            <a:r>
              <a:rPr lang="en-US" sz="2400" dirty="0" smtClean="0">
                <a:latin typeface="Times New Roman" pitchFamily="18" charset="0"/>
                <a:cs typeface="Times New Roman" pitchFamily="18" charset="0"/>
              </a:rPr>
              <a:t>so-called assignable causes and is termed as preventable variation. These causes may creep in at any stage of </a:t>
            </a:r>
            <a:endParaRPr lang="en-US"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38800"/>
          </a:xfrm>
        </p:spPr>
        <p:txBody>
          <a:bodyPr>
            <a:normAutofit/>
          </a:bodyPr>
          <a:lstStyle/>
          <a:p>
            <a:pPr marL="91440" algn="just">
              <a:lnSpc>
                <a:spcPct val="150000"/>
              </a:lnSpc>
              <a:buNone/>
            </a:pPr>
            <a:r>
              <a:rPr lang="en-US" sz="2400" dirty="0" smtClean="0">
                <a:latin typeface="Times New Roman" pitchFamily="18" charset="0"/>
                <a:cs typeface="Times New Roman" pitchFamily="18" charset="0"/>
              </a:rPr>
              <a:t> t</a:t>
            </a:r>
            <a:r>
              <a:rPr lang="en-US" sz="2400" dirty="0" smtClean="0">
                <a:latin typeface="Times New Roman" pitchFamily="18" charset="0"/>
                <a:cs typeface="Times New Roman" pitchFamily="18" charset="0"/>
              </a:rPr>
              <a:t>he process, right from the arrival of the raw materials to the final delivery of goods. Some of the important factors of </a:t>
            </a:r>
            <a:r>
              <a:rPr lang="en-US" sz="2400" dirty="0" err="1" smtClean="0">
                <a:latin typeface="Times New Roman" pitchFamily="18" charset="0"/>
                <a:cs typeface="Times New Roman" pitchFamily="18" charset="0"/>
              </a:rPr>
              <a:t>anignable</a:t>
            </a:r>
            <a:r>
              <a:rPr lang="en-US" sz="2400" dirty="0" smtClean="0">
                <a:latin typeface="Times New Roman" pitchFamily="18" charset="0"/>
                <a:cs typeface="Times New Roman" pitchFamily="18" charset="0"/>
              </a:rPr>
              <a:t> causes of variation are sub-standard/defective raw material, new techniques/operations, negligence of operators, faulty equipment etc. These can be identified and eliminated before it goes wrong.</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533400"/>
          </a:xfrm>
        </p:spPr>
        <p:txBody>
          <a:bodyPr>
            <a:normAutofit/>
          </a:bodyPr>
          <a:lstStyle/>
          <a:p>
            <a:r>
              <a:rPr lang="en-US" sz="2800" u="sng" dirty="0" smtClean="0">
                <a:solidFill>
                  <a:srgbClr val="002060"/>
                </a:solidFill>
                <a:latin typeface="Times New Roman" pitchFamily="18" charset="0"/>
                <a:cs typeface="Times New Roman" pitchFamily="18" charset="0"/>
              </a:rPr>
              <a:t>Difference between Chance and Assignable causes</a:t>
            </a:r>
            <a:endParaRPr lang="en-US" sz="2800" u="sng" dirty="0">
              <a:solidFill>
                <a:srgbClr val="00206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nvPr>
        </p:nvGraphicFramePr>
        <p:xfrm>
          <a:off x="457200" y="762000"/>
          <a:ext cx="8458200" cy="5468702"/>
        </p:xfrm>
        <a:graphic>
          <a:graphicData uri="http://schemas.openxmlformats.org/drawingml/2006/table">
            <a:tbl>
              <a:tblPr firstRow="1" bandRow="1">
                <a:tableStyleId>{5C22544A-7EE6-4342-B048-85BDC9FD1C3A}</a:tableStyleId>
              </a:tblPr>
              <a:tblGrid>
                <a:gridCol w="3837517"/>
                <a:gridCol w="4620683"/>
              </a:tblGrid>
              <a:tr h="610829">
                <a:tc>
                  <a:txBody>
                    <a:bodyPr/>
                    <a:lstStyle/>
                    <a:p>
                      <a:pPr algn="ctr"/>
                      <a:r>
                        <a:rPr lang="en-US" dirty="0" smtClean="0"/>
                        <a:t>Chance Causes of variation</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0" lang="en-US" sz="1800" b="1" kern="1200" dirty="0" smtClean="0">
                          <a:solidFill>
                            <a:schemeClr val="lt1"/>
                          </a:solidFill>
                          <a:latin typeface="+mn-lt"/>
                          <a:ea typeface="+mn-ea"/>
                          <a:cs typeface="+mn-cs"/>
                        </a:rPr>
                        <a:t>Assignable causes of variation</a:t>
                      </a:r>
                    </a:p>
                    <a:p>
                      <a:endParaRPr lang="en-US" dirty="0"/>
                    </a:p>
                  </a:txBody>
                  <a:tcPr/>
                </a:tc>
              </a:tr>
              <a:tr h="6108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j-lt"/>
                          <a:ea typeface="+mn-ea"/>
                          <a:cs typeface="Times New Roman" pitchFamily="18" charset="0"/>
                        </a:rPr>
                        <a:t>Consist of many individual causes</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j-lt"/>
                          <a:ea typeface="+mn-ea"/>
                          <a:cs typeface="Times New Roman" pitchFamily="18" charset="0"/>
                        </a:rPr>
                        <a:t>Consist of just a few individual causes</a:t>
                      </a:r>
                    </a:p>
                  </a:txBody>
                  <a:tcPr/>
                </a:tc>
              </a:tr>
              <a:tr h="6108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j-lt"/>
                          <a:ea typeface="+mn-ea"/>
                          <a:cs typeface="Times New Roman" pitchFamily="18" charset="0"/>
                        </a:rPr>
                        <a:t>Any one chance cause results in only a small amount of variation</a:t>
                      </a:r>
                    </a:p>
                  </a:txBody>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j-lt"/>
                          <a:ea typeface="+mn-ea"/>
                          <a:cs typeface="Times New Roman" pitchFamily="18" charset="0"/>
                        </a:rPr>
                        <a:t>Any one assignable cause can result in a large amount of variation</a:t>
                      </a:r>
                    </a:p>
                  </a:txBody>
                  <a:tcPr/>
                </a:tc>
              </a:tr>
              <a:tr h="113439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j-lt"/>
                          <a:ea typeface="+mn-ea"/>
                          <a:cs typeface="Times New Roman" pitchFamily="18" charset="0"/>
                        </a:rPr>
                        <a:t>Chance variation cannot economically be eliminated from a process</a:t>
                      </a:r>
                    </a:p>
                    <a:p>
                      <a:pPr algn="just"/>
                      <a:endParaRPr lang="en-US" dirty="0">
                        <a:latin typeface="+mj-lt"/>
                        <a:cs typeface="Times New Roman" pitchFamily="18" charset="0"/>
                      </a:endParaRPr>
                    </a:p>
                  </a:txBody>
                  <a:tcPr/>
                </a:tc>
                <a:tc>
                  <a:txBody>
                    <a:bodyPr/>
                    <a:lstStyle/>
                    <a:p>
                      <a:pPr algn="just"/>
                      <a:r>
                        <a:rPr kumimoji="0" lang="en-US" sz="1800" kern="1200" dirty="0" smtClean="0">
                          <a:solidFill>
                            <a:schemeClr val="dk1"/>
                          </a:solidFill>
                          <a:latin typeface="+mj-lt"/>
                          <a:ea typeface="+mn-ea"/>
                          <a:cs typeface="Times New Roman" pitchFamily="18" charset="0"/>
                        </a:rPr>
                        <a:t>The presence of assignable variation can be detected, &amp;</a:t>
                      </a:r>
                      <a:r>
                        <a:rPr kumimoji="0" lang="en-US" sz="1800" kern="1200" baseline="0" dirty="0" smtClean="0">
                          <a:solidFill>
                            <a:schemeClr val="dk1"/>
                          </a:solidFill>
                          <a:latin typeface="+mj-lt"/>
                          <a:ea typeface="+mn-ea"/>
                          <a:cs typeface="Times New Roman" pitchFamily="18" charset="0"/>
                        </a:rPr>
                        <a:t> </a:t>
                      </a:r>
                      <a:r>
                        <a:rPr kumimoji="0" lang="en-US" sz="1800" kern="1200" dirty="0" smtClean="0">
                          <a:solidFill>
                            <a:schemeClr val="dk1"/>
                          </a:solidFill>
                          <a:latin typeface="+mj-lt"/>
                          <a:ea typeface="+mn-ea"/>
                          <a:cs typeface="Times New Roman" pitchFamily="18" charset="0"/>
                        </a:rPr>
                        <a:t>action to eliminate the causes is usually economically justified</a:t>
                      </a:r>
                      <a:endParaRPr lang="en-US" dirty="0">
                        <a:latin typeface="+mj-lt"/>
                        <a:cs typeface="Times New Roman" pitchFamily="18" charset="0"/>
                      </a:endParaRPr>
                    </a:p>
                  </a:txBody>
                  <a:tcPr/>
                </a:tc>
              </a:tr>
              <a:tr h="2443316">
                <a:tc>
                  <a:txBody>
                    <a:bodyPr/>
                    <a:lstStyle/>
                    <a:p>
                      <a:pPr algn="just"/>
                      <a:r>
                        <a:rPr kumimoji="0" lang="en-US" sz="1800" kern="1200" dirty="0" smtClean="0">
                          <a:solidFill>
                            <a:schemeClr val="dk1"/>
                          </a:solidFill>
                          <a:latin typeface="+mj-lt"/>
                          <a:ea typeface="+mn-ea"/>
                          <a:cs typeface="Times New Roman" pitchFamily="18" charset="0"/>
                        </a:rPr>
                        <a:t>Some typical chance causes of variation are :</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Slight vibration of a machine.</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Lack of human perfection in reading instruments and setting controls.</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Voltage fluctuations and variation in temperatures. </a:t>
                      </a:r>
                    </a:p>
                    <a:p>
                      <a:pPr algn="just"/>
                      <a:endParaRPr lang="en-US" dirty="0">
                        <a:latin typeface="+mj-lt"/>
                        <a:cs typeface="Times New Roman" pitchFamily="18" charset="0"/>
                      </a:endParaRPr>
                    </a:p>
                  </a:txBody>
                  <a:tcPr/>
                </a:tc>
                <a:tc>
                  <a:txBody>
                    <a:bodyPr/>
                    <a:lstStyle/>
                    <a:p>
                      <a:pPr algn="just"/>
                      <a:r>
                        <a:rPr kumimoji="0" lang="en-US" sz="1800" kern="1200" dirty="0" smtClean="0">
                          <a:solidFill>
                            <a:schemeClr val="dk1"/>
                          </a:solidFill>
                          <a:latin typeface="+mj-lt"/>
                          <a:ea typeface="+mn-ea"/>
                          <a:cs typeface="Times New Roman" pitchFamily="18" charset="0"/>
                        </a:rPr>
                        <a:t>Some typical assignable causes of variation are :</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Negligence of operators.</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Defective raw material.</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Faulty equipment.</a:t>
                      </a:r>
                    </a:p>
                    <a:p>
                      <a:pPr algn="just">
                        <a:buFont typeface="Wingdings" pitchFamily="2" charset="2"/>
                        <a:buChar char="§"/>
                      </a:pPr>
                      <a:r>
                        <a:rPr kumimoji="0" lang="en-US" sz="1800" kern="1200" dirty="0" smtClean="0">
                          <a:solidFill>
                            <a:schemeClr val="dk1"/>
                          </a:solidFill>
                          <a:latin typeface="+mj-lt"/>
                          <a:ea typeface="+mn-ea"/>
                          <a:cs typeface="Times New Roman" pitchFamily="18" charset="0"/>
                        </a:rPr>
                        <a:t> Improper handling of machines.</a:t>
                      </a:r>
                    </a:p>
                    <a:p>
                      <a:pPr algn="just"/>
                      <a:endParaRPr lang="en-US" dirty="0">
                        <a:latin typeface="+mj-lt"/>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TotalTime>
  <Words>260</Words>
  <Application>Microsoft Office PowerPoint</Application>
  <PresentationFormat>On-screen Show (4:3)</PresentationFormat>
  <Paragraphs>35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        Statistical Quality Control         </vt:lpstr>
      <vt:lpstr>Introduction</vt:lpstr>
      <vt:lpstr>Slide 3</vt:lpstr>
      <vt:lpstr>Slide 4</vt:lpstr>
      <vt:lpstr>Slide 5</vt:lpstr>
      <vt:lpstr>Difference between Chance and Assignable causes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Statistical quality Control (Unit 3)</dc:title>
  <dc:creator>user</dc:creator>
  <cp:lastModifiedBy>user</cp:lastModifiedBy>
  <cp:revision>14</cp:revision>
  <dcterms:created xsi:type="dcterms:W3CDTF">2021-05-16T13:40:36Z</dcterms:created>
  <dcterms:modified xsi:type="dcterms:W3CDTF">2021-05-18T03:44:07Z</dcterms:modified>
</cp:coreProperties>
</file>