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5" r:id="rId11"/>
    <p:sldId id="274" r:id="rId12"/>
    <p:sldId id="267" r:id="rId13"/>
    <p:sldId id="271" r:id="rId14"/>
    <p:sldId id="269" r:id="rId15"/>
    <p:sldId id="272" r:id="rId16"/>
    <p:sldId id="27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564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086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880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99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7195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4481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9989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998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0028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0"/>
            <a:ext cx="96520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40000" y="685800"/>
            <a:ext cx="4724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67600" y="685800"/>
            <a:ext cx="4724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AD34B1-EBD6-4119-88F7-4823CF173D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847802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490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802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341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705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5143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133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68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492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80D607D-C8D1-4E9A-B022-3B309E1E3A50}" type="datetimeFigureOut">
              <a:rPr lang="en-IN" smtClean="0"/>
              <a:t>18/05/2021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C00696-3CF4-4E57-9872-123E454C30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17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  <p:sldLayoutId id="2147483786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9256" y="1094704"/>
            <a:ext cx="9672033" cy="1854558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VIRUSES, </a:t>
            </a:r>
            <a:r>
              <a:rPr lang="en-IN" dirty="0" smtClean="0"/>
              <a:t>V</a:t>
            </a:r>
            <a:r>
              <a:rPr lang="en-IN" dirty="0" smtClean="0"/>
              <a:t>IROIDS &amp; PRIONS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02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b="1" u="sng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THE VIRAL ENVELOPE </a:t>
            </a:r>
          </a:p>
          <a:p>
            <a:r>
              <a:rPr lang="en-IN" dirty="0">
                <a:latin typeface="Adobe Garamond Pro Bold" panose="02020702060506020403" pitchFamily="18" charset="0"/>
              </a:rPr>
              <a:t>Some viruses have a membrane similar in composition to a cell membrane surrounding their capsids. This membrane is called an envelope.</a:t>
            </a:r>
          </a:p>
          <a:p>
            <a:r>
              <a:rPr lang="en-IN" dirty="0">
                <a:latin typeface="Adobe Garamond Pro Bold" panose="02020702060506020403" pitchFamily="18" charset="0"/>
              </a:rPr>
              <a:t>A virus with a membrane is called an enveloped </a:t>
            </a:r>
            <a:r>
              <a:rPr lang="en-IN" dirty="0" err="1">
                <a:latin typeface="Adobe Garamond Pro Bold" panose="02020702060506020403" pitchFamily="18" charset="0"/>
              </a:rPr>
              <a:t>virion</a:t>
            </a:r>
            <a:r>
              <a:rPr lang="en-IN" dirty="0">
                <a:latin typeface="Adobe Garamond Pro Bold" panose="02020702060506020403" pitchFamily="18" charset="0"/>
              </a:rPr>
              <a:t>. </a:t>
            </a:r>
          </a:p>
          <a:p>
            <a:r>
              <a:rPr lang="en-IN" dirty="0">
                <a:latin typeface="Adobe Garamond Pro Bold" panose="02020702060506020403" pitchFamily="18" charset="0"/>
              </a:rPr>
              <a:t>A </a:t>
            </a:r>
            <a:r>
              <a:rPr lang="en-IN" dirty="0" err="1">
                <a:latin typeface="Adobe Garamond Pro Bold" panose="02020702060506020403" pitchFamily="18" charset="0"/>
              </a:rPr>
              <a:t>virion</a:t>
            </a:r>
            <a:r>
              <a:rPr lang="en-IN" dirty="0">
                <a:latin typeface="Adobe Garamond Pro Bold" panose="02020702060506020403" pitchFamily="18" charset="0"/>
              </a:rPr>
              <a:t> without an envelope is a </a:t>
            </a:r>
            <a:r>
              <a:rPr lang="en-IN" dirty="0" err="1">
                <a:latin typeface="Adobe Garamond Pro Bold" panose="02020702060506020403" pitchFamily="18" charset="0"/>
              </a:rPr>
              <a:t>nonenveloped</a:t>
            </a:r>
            <a:r>
              <a:rPr lang="en-IN" dirty="0">
                <a:latin typeface="Adobe Garamond Pro Bold" panose="02020702060506020403" pitchFamily="18" charset="0"/>
              </a:rPr>
              <a:t> or naked </a:t>
            </a:r>
            <a:r>
              <a:rPr lang="en-IN" dirty="0" err="1">
                <a:latin typeface="Adobe Garamond Pro Bold" panose="02020702060506020403" pitchFamily="18" charset="0"/>
              </a:rPr>
              <a:t>virion</a:t>
            </a:r>
            <a:r>
              <a:rPr lang="en-IN" dirty="0">
                <a:latin typeface="Adobe Garamond Pro Bold" panose="02020702060506020403" pitchFamily="18" charset="0"/>
              </a:rPr>
              <a:t>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49415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8248" y="978794"/>
            <a:ext cx="8574622" cy="1884132"/>
          </a:xfrm>
        </p:spPr>
        <p:txBody>
          <a:bodyPr/>
          <a:lstStyle/>
          <a:p>
            <a:r>
              <a:rPr lang="en-US" b="1" dirty="0" err="1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Viroids</a:t>
            </a:r>
            <a:r>
              <a:rPr lang="en-US" b="1" dirty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&amp; Prions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3706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854559" y="718534"/>
            <a:ext cx="8654602" cy="609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5400" b="1" dirty="0" err="1" smtClean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Viroids</a:t>
            </a:r>
            <a:endParaRPr lang="en-US" sz="5400" b="1" dirty="0" smtClean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854559" y="1918953"/>
            <a:ext cx="9787942" cy="3747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/>
              <a:t>Theodor </a:t>
            </a:r>
            <a:r>
              <a:rPr lang="en-IN" sz="3200" b="1" dirty="0" err="1"/>
              <a:t>Diener</a:t>
            </a:r>
            <a:r>
              <a:rPr lang="en-IN" sz="3200" b="1" dirty="0"/>
              <a:t> </a:t>
            </a:r>
            <a:r>
              <a:rPr lang="en-IN" sz="3200" dirty="0"/>
              <a:t>discovered </a:t>
            </a:r>
            <a:r>
              <a:rPr lang="en-IN" sz="3200" b="1" dirty="0" err="1"/>
              <a:t>Viroids</a:t>
            </a:r>
            <a:r>
              <a:rPr lang="en-IN" sz="3200" b="1" dirty="0"/>
              <a:t> </a:t>
            </a:r>
            <a:r>
              <a:rPr lang="en-IN" sz="3200" dirty="0"/>
              <a:t>In 1971</a:t>
            </a:r>
          </a:p>
          <a:p>
            <a:r>
              <a:rPr lang="en-IN" sz="3200" dirty="0"/>
              <a:t>A</a:t>
            </a:r>
            <a:r>
              <a:rPr lang="en-IN" sz="3200" dirty="0" smtClean="0"/>
              <a:t>n </a:t>
            </a:r>
            <a:r>
              <a:rPr lang="en-IN" sz="3200" dirty="0"/>
              <a:t>acellular </a:t>
            </a:r>
            <a:r>
              <a:rPr lang="en-IN" sz="3200" dirty="0" smtClean="0"/>
              <a:t>particle meaning </a:t>
            </a:r>
            <a:r>
              <a:rPr lang="en-IN" sz="3200" dirty="0"/>
              <a:t>“</a:t>
            </a:r>
            <a:r>
              <a:rPr lang="en-IN" sz="3200" i="1" dirty="0">
                <a:solidFill>
                  <a:srgbClr val="FF0000"/>
                </a:solidFill>
              </a:rPr>
              <a:t>virus-like</a:t>
            </a:r>
            <a:r>
              <a:rPr lang="en-IN" sz="3200" dirty="0"/>
              <a:t>.”</a:t>
            </a:r>
          </a:p>
          <a:p>
            <a:r>
              <a:rPr lang="en-IN" sz="3200" b="1" dirty="0" err="1"/>
              <a:t>Viroids</a:t>
            </a:r>
            <a:r>
              <a:rPr lang="en-IN" sz="3200" dirty="0"/>
              <a:t> consist </a:t>
            </a:r>
            <a:r>
              <a:rPr lang="en-IN" sz="3200" dirty="0">
                <a:solidFill>
                  <a:srgbClr val="FF0000"/>
                </a:solidFill>
              </a:rPr>
              <a:t>only</a:t>
            </a:r>
            <a:r>
              <a:rPr lang="en-IN" sz="3200" dirty="0"/>
              <a:t> of a short strand of </a:t>
            </a:r>
            <a:r>
              <a:rPr lang="en-IN" sz="3200" dirty="0">
                <a:solidFill>
                  <a:srgbClr val="FF0000"/>
                </a:solidFill>
              </a:rPr>
              <a:t>circular RNA </a:t>
            </a:r>
            <a:r>
              <a:rPr lang="en-IN" sz="3200" dirty="0"/>
              <a:t>capable of self-replication</a:t>
            </a:r>
            <a:r>
              <a:rPr lang="en-IN" sz="3200" dirty="0" smtClean="0"/>
              <a:t>.</a:t>
            </a:r>
          </a:p>
          <a:p>
            <a:r>
              <a:rPr lang="en-IN" sz="3200" dirty="0"/>
              <a:t>Unlike viruses, </a:t>
            </a:r>
            <a:r>
              <a:rPr lang="en-IN" sz="3200" dirty="0" err="1"/>
              <a:t>viroids</a:t>
            </a:r>
            <a:r>
              <a:rPr lang="en-IN" sz="3200" dirty="0"/>
              <a:t> </a:t>
            </a:r>
            <a:r>
              <a:rPr lang="en-IN" sz="3200" dirty="0">
                <a:solidFill>
                  <a:srgbClr val="FF0000"/>
                </a:solidFill>
              </a:rPr>
              <a:t>do not have a protein coat </a:t>
            </a:r>
            <a:r>
              <a:rPr lang="en-IN" sz="3200" dirty="0"/>
              <a:t>to protect their genetic information.</a:t>
            </a:r>
          </a:p>
        </p:txBody>
      </p:sp>
    </p:spTree>
    <p:extLst>
      <p:ext uri="{BB962C8B-B14F-4D97-AF65-F5344CB8AC3E}">
        <p14:creationId xmlns:p14="http://schemas.microsoft.com/office/powerpoint/2010/main" val="142297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06252"/>
            <a:ext cx="4169513" cy="1078605"/>
          </a:xfrm>
        </p:spPr>
        <p:txBody>
          <a:bodyPr/>
          <a:lstStyle/>
          <a:p>
            <a:r>
              <a:rPr lang="en-IN" dirty="0" smtClean="0"/>
              <a:t>Viroid Diseases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2" y="1620057"/>
            <a:ext cx="6011194" cy="4699178"/>
          </a:xfrm>
        </p:spPr>
        <p:txBody>
          <a:bodyPr>
            <a:normAutofit fontScale="92500"/>
          </a:bodyPr>
          <a:lstStyle/>
          <a:p>
            <a:pPr fontAlgn="base"/>
            <a:r>
              <a:rPr lang="en-IN" b="1" dirty="0"/>
              <a:t>P</a:t>
            </a:r>
            <a:r>
              <a:rPr lang="en-IN" b="1" dirty="0" smtClean="0"/>
              <a:t>otato </a:t>
            </a:r>
            <a:r>
              <a:rPr lang="en-IN" b="1" dirty="0"/>
              <a:t>tuber spindle disease</a:t>
            </a:r>
            <a:r>
              <a:rPr lang="en-IN" dirty="0"/>
              <a:t>, which causes slower sprouting and various deformities in potato plants </a:t>
            </a:r>
          </a:p>
          <a:p>
            <a:pPr fontAlgn="base"/>
            <a:r>
              <a:rPr lang="en-IN" b="1" dirty="0" smtClean="0"/>
              <a:t>Tomato planta </a:t>
            </a:r>
            <a:r>
              <a:rPr lang="en-IN" b="1" dirty="0"/>
              <a:t>macho viroid (</a:t>
            </a:r>
            <a:r>
              <a:rPr lang="en-IN" b="1" dirty="0" err="1"/>
              <a:t>TPMVd</a:t>
            </a:r>
            <a:r>
              <a:rPr lang="en-IN" b="1" dirty="0"/>
              <a:t>)</a:t>
            </a:r>
            <a:r>
              <a:rPr lang="en-IN" dirty="0"/>
              <a:t> infects tomato plants, which causes loss of chlorophyll, disfigured and brittle leaves, and very small tomatoes, resulting in loss of productivity in this field crop. </a:t>
            </a:r>
          </a:p>
          <a:p>
            <a:pPr fontAlgn="base"/>
            <a:r>
              <a:rPr lang="en-IN" b="1" dirty="0"/>
              <a:t>Avocado </a:t>
            </a:r>
            <a:r>
              <a:rPr lang="en-IN" b="1" dirty="0" err="1"/>
              <a:t>sunblotch</a:t>
            </a:r>
            <a:r>
              <a:rPr lang="en-IN" b="1" dirty="0"/>
              <a:t> viroid (</a:t>
            </a:r>
            <a:r>
              <a:rPr lang="en-IN" b="1" dirty="0" err="1"/>
              <a:t>ASBVd</a:t>
            </a:r>
            <a:r>
              <a:rPr lang="en-IN" b="1" dirty="0"/>
              <a:t>)</a:t>
            </a:r>
            <a:r>
              <a:rPr lang="en-IN" dirty="0"/>
              <a:t> results in lower yields and poorer-quality fruit. </a:t>
            </a:r>
            <a:r>
              <a:rPr lang="en-IN" dirty="0" err="1"/>
              <a:t>ASBVd</a:t>
            </a:r>
            <a:r>
              <a:rPr lang="en-IN" dirty="0"/>
              <a:t> is the smallest viroid discovered that infects plants. </a:t>
            </a:r>
          </a:p>
          <a:p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506" y="1620057"/>
            <a:ext cx="4251075" cy="30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79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36135" y="533400"/>
            <a:ext cx="5198772" cy="609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5400" b="1" dirty="0" err="1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Prions</a:t>
            </a:r>
            <a:endParaRPr lang="en-US" sz="5400" b="1" dirty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838200"/>
            <a:ext cx="10221532" cy="5150476"/>
          </a:xfrm>
        </p:spPr>
        <p:txBody>
          <a:bodyPr/>
          <a:lstStyle/>
          <a:p>
            <a:r>
              <a:rPr lang="en-US" dirty="0"/>
              <a:t>Prions are “infectious proteins”</a:t>
            </a:r>
            <a:endParaRPr lang="en-IN" dirty="0"/>
          </a:p>
          <a:p>
            <a:pPr algn="just" fontAlgn="base"/>
            <a:r>
              <a:rPr lang="en-IN" dirty="0"/>
              <a:t>In 1982, </a:t>
            </a:r>
            <a:r>
              <a:rPr lang="en-IN" b="1" dirty="0"/>
              <a:t>Stanley </a:t>
            </a:r>
            <a:r>
              <a:rPr lang="en-IN" b="1" dirty="0" err="1"/>
              <a:t>Prusiner</a:t>
            </a:r>
            <a:r>
              <a:rPr lang="en-IN" dirty="0"/>
              <a:t>, a medical doctor discovered</a:t>
            </a:r>
            <a:r>
              <a:rPr lang="en-IN" b="1" dirty="0"/>
              <a:t> </a:t>
            </a:r>
            <a:r>
              <a:rPr lang="en-IN" b="1" dirty="0" smtClean="0"/>
              <a:t>prions</a:t>
            </a:r>
            <a:r>
              <a:rPr lang="en-IN" dirty="0"/>
              <a:t> </a:t>
            </a:r>
            <a:r>
              <a:rPr lang="en-IN" dirty="0" smtClean="0"/>
              <a:t>(</a:t>
            </a:r>
            <a:r>
              <a:rPr lang="en-IN" dirty="0" smtClean="0">
                <a:solidFill>
                  <a:srgbClr val="FF0000"/>
                </a:solidFill>
              </a:rPr>
              <a:t>received </a:t>
            </a:r>
            <a:r>
              <a:rPr lang="en-IN" dirty="0">
                <a:solidFill>
                  <a:srgbClr val="FF0000"/>
                </a:solidFill>
              </a:rPr>
              <a:t>the Nobel Prize in Physiology or Medicine in 1997</a:t>
            </a:r>
            <a:r>
              <a:rPr lang="en-IN" dirty="0" smtClean="0">
                <a:solidFill>
                  <a:srgbClr val="FF0000"/>
                </a:solidFill>
              </a:rPr>
              <a:t>.</a:t>
            </a:r>
            <a:r>
              <a:rPr lang="en-IN" dirty="0" smtClean="0"/>
              <a:t>)</a:t>
            </a:r>
            <a:endParaRPr lang="en-IN" dirty="0"/>
          </a:p>
          <a:p>
            <a:r>
              <a:rPr lang="en-IN" dirty="0"/>
              <a:t>Proteins are acellular hence….</a:t>
            </a:r>
          </a:p>
          <a:p>
            <a:r>
              <a:rPr lang="en-IN" dirty="0"/>
              <a:t>Do not contain DNA or RNA.</a:t>
            </a:r>
          </a:p>
          <a:p>
            <a:pPr marL="0" indent="0">
              <a:lnSpc>
                <a:spcPct val="80000"/>
              </a:lnSpc>
              <a:defRPr/>
            </a:pPr>
            <a:endParaRPr lang="en-US" dirty="0" smtClean="0">
              <a:solidFill>
                <a:schemeClr val="bg1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5885E34-6CDD-4BD4-A4E1-6753919B90B2}" type="slidenum">
              <a:rPr lang="en-US" altLang="en-US" sz="1200">
                <a:solidFill>
                  <a:schemeClr val="tx2"/>
                </a:solidFill>
                <a:latin typeface="Garamond" panose="02020404030301010803" pitchFamily="18" charset="0"/>
              </a:rPr>
              <a:pPr eaLnBrk="1" hangingPunct="1"/>
              <a:t>14</a:t>
            </a:fld>
            <a:endParaRPr lang="en-US" altLang="en-US" sz="120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1361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7139" y="1635618"/>
            <a:ext cx="8834906" cy="2266682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dirty="0"/>
              <a:t>A prion is a misfolded rogue form of a normal protein (</a:t>
            </a:r>
            <a:r>
              <a:rPr lang="en-IN" dirty="0" err="1"/>
              <a:t>PrPc</a:t>
            </a:r>
            <a:r>
              <a:rPr lang="en-IN" dirty="0"/>
              <a:t>).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n-IN" dirty="0" err="1"/>
              <a:t>PrPsc</a:t>
            </a:r>
            <a:r>
              <a:rPr lang="en-IN" dirty="0"/>
              <a:t> may be caused by a </a:t>
            </a:r>
            <a:r>
              <a:rPr lang="en-IN" dirty="0">
                <a:solidFill>
                  <a:srgbClr val="FF0000"/>
                </a:solidFill>
              </a:rPr>
              <a:t>genetic mutation </a:t>
            </a:r>
            <a:r>
              <a:rPr lang="en-IN" dirty="0"/>
              <a:t>or </a:t>
            </a:r>
            <a:r>
              <a:rPr lang="en-IN" dirty="0">
                <a:solidFill>
                  <a:srgbClr val="FF0000"/>
                </a:solidFill>
              </a:rPr>
              <a:t>occur spontaneously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n-IN" dirty="0" err="1"/>
              <a:t>PrPsc</a:t>
            </a:r>
            <a:r>
              <a:rPr lang="en-IN" dirty="0"/>
              <a:t> can be infectious,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n-IN" dirty="0"/>
              <a:t>They can </a:t>
            </a:r>
            <a:r>
              <a:rPr lang="en-IN" dirty="0">
                <a:solidFill>
                  <a:srgbClr val="FF0000"/>
                </a:solidFill>
              </a:rPr>
              <a:t>stimulate</a:t>
            </a:r>
            <a:r>
              <a:rPr lang="en-IN" dirty="0"/>
              <a:t> other endogenous </a:t>
            </a:r>
            <a:r>
              <a:rPr lang="en-IN" dirty="0">
                <a:solidFill>
                  <a:srgbClr val="FF0000"/>
                </a:solidFill>
              </a:rPr>
              <a:t>normal proteins</a:t>
            </a:r>
            <a:r>
              <a:rPr lang="en-IN" dirty="0"/>
              <a:t> to become misfolded.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636135" y="533400"/>
            <a:ext cx="5198772" cy="6096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en-US" sz="5400" b="1" dirty="0" smtClean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Prions</a:t>
            </a:r>
            <a:endParaRPr lang="en-US" sz="5400" b="1" dirty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01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28627" y="482957"/>
            <a:ext cx="10126753" cy="9144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4800" b="1" dirty="0" smtClean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 Diseases</a:t>
            </a:r>
            <a:endParaRPr lang="en-US" sz="4800" b="1" dirty="0" smtClean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8627" y="1783724"/>
            <a:ext cx="9646276" cy="1149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IN" sz="2000" dirty="0">
                <a:solidFill>
                  <a:srgbClr val="373D3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Prions cause various forms of </a:t>
            </a:r>
            <a:r>
              <a:rPr lang="en-IN" sz="2000" b="1" dirty="0">
                <a:solidFill>
                  <a:srgbClr val="373D3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transmissible spongiform encephalopathy (TSE)</a:t>
            </a:r>
            <a:r>
              <a:rPr lang="en-IN" sz="2000" dirty="0">
                <a:solidFill>
                  <a:srgbClr val="373D3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in human and animals</a:t>
            </a:r>
            <a:r>
              <a:rPr lang="en-IN" sz="2000" dirty="0" smtClean="0">
                <a:solidFill>
                  <a:srgbClr val="373D3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9686" y="2933654"/>
            <a:ext cx="10345694" cy="3392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TSE affects the brain and nervous system.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causes </a:t>
            </a: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brain tissue to become </a:t>
            </a: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sponge-like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Kills brain </a:t>
            </a: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Forms </a:t>
            </a: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holes in the tissue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Leads to </a:t>
            </a: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 damage, loss of motor coordination, and </a:t>
            </a:r>
            <a:r>
              <a:rPr lang="en-IN" dirty="0" smtClean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dementia.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solidFill>
                  <a:srgbClr val="373D3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Infected individuals are mentally impaired and become unable to move or speak.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3200" b="1" i="1" dirty="0">
                <a:solidFill>
                  <a:srgbClr val="373D3F"/>
                </a:solidFill>
                <a:latin typeface="Chiller" panose="04020404031007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cure, and the disease progresses rapidly, eventually </a:t>
            </a:r>
            <a:r>
              <a:rPr lang="en-IN" sz="3200" b="1" i="1" dirty="0" smtClean="0">
                <a:solidFill>
                  <a:srgbClr val="373D3F"/>
                </a:solidFill>
                <a:latin typeface="Chiller" panose="04020404031007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leads </a:t>
            </a:r>
            <a:r>
              <a:rPr lang="en-IN" sz="3200" b="1" i="1" dirty="0">
                <a:solidFill>
                  <a:srgbClr val="373D3F"/>
                </a:solidFill>
                <a:latin typeface="Chiller" panose="04020404031007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to death.</a:t>
            </a:r>
            <a:endParaRPr lang="en-IN" sz="3200" b="1" i="1" dirty="0">
              <a:latin typeface="Chiller" panose="040204040310070206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854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341" y="927280"/>
            <a:ext cx="10018713" cy="2794714"/>
          </a:xfrm>
        </p:spPr>
        <p:txBody>
          <a:bodyPr>
            <a:normAutofit/>
          </a:bodyPr>
          <a:lstStyle/>
          <a:p>
            <a:r>
              <a:rPr lang="en-IN" dirty="0"/>
              <a:t>TSEs in humans include </a:t>
            </a:r>
            <a:r>
              <a:rPr lang="en-IN" b="1" dirty="0"/>
              <a:t>kuru</a:t>
            </a:r>
            <a:r>
              <a:rPr lang="en-IN" dirty="0"/>
              <a:t>, </a:t>
            </a:r>
            <a:r>
              <a:rPr lang="en-IN" b="1" dirty="0"/>
              <a:t>fatal familial insomnia</a:t>
            </a:r>
            <a:r>
              <a:rPr lang="en-IN" dirty="0"/>
              <a:t>, </a:t>
            </a:r>
            <a:r>
              <a:rPr lang="en-IN" b="1" dirty="0" err="1"/>
              <a:t>Gerstmann-Straussler-Scheinker</a:t>
            </a:r>
            <a:r>
              <a:rPr lang="en-IN" b="1" dirty="0"/>
              <a:t> disease</a:t>
            </a:r>
            <a:r>
              <a:rPr lang="en-IN" dirty="0"/>
              <a:t>, and </a:t>
            </a:r>
            <a:r>
              <a:rPr lang="en-IN" b="1" dirty="0"/>
              <a:t>Creutzfeldt-Jakob disease</a:t>
            </a:r>
            <a:r>
              <a:rPr lang="en-IN" dirty="0"/>
              <a:t>. </a:t>
            </a:r>
          </a:p>
          <a:p>
            <a:r>
              <a:rPr lang="en-IN" dirty="0"/>
              <a:t>TSEs in animals include </a:t>
            </a:r>
            <a:r>
              <a:rPr lang="en-IN" b="1" dirty="0"/>
              <a:t>mad cow disease</a:t>
            </a:r>
            <a:r>
              <a:rPr lang="en-IN" dirty="0"/>
              <a:t>, </a:t>
            </a:r>
            <a:r>
              <a:rPr lang="en-IN" b="1" dirty="0"/>
              <a:t>scrapie</a:t>
            </a:r>
            <a:r>
              <a:rPr lang="en-IN" dirty="0"/>
              <a:t> (in sheep and goats), and </a:t>
            </a:r>
            <a:r>
              <a:rPr lang="en-IN" b="1" dirty="0"/>
              <a:t>chronic wasting disease</a:t>
            </a:r>
            <a:r>
              <a:rPr lang="en-IN" dirty="0"/>
              <a:t> (in elk and deer). </a:t>
            </a:r>
          </a:p>
          <a:p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316885" y="4005330"/>
            <a:ext cx="1001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>
                <a:solidFill>
                  <a:srgbClr val="00206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TSEs can be transmitted between animals and from animals to humans by eating contaminated meat or animal feed.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3794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1484310" y="183523"/>
            <a:ext cx="7530900" cy="175259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smtClean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Discovery of Viruses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1484310" y="1936123"/>
            <a:ext cx="5882405" cy="385507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solidFill>
                  <a:schemeClr val="bg1">
                    <a:lumMod val="25000"/>
                  </a:schemeClr>
                </a:solidFill>
                <a:latin typeface="Comic Sans MS" pitchFamily="66" charset="0"/>
              </a:rPr>
              <a:t>Beijerinck</a:t>
            </a:r>
            <a:r>
              <a:rPr lang="en-US" sz="2800" dirty="0" smtClean="0">
                <a:solidFill>
                  <a:schemeClr val="bg1">
                    <a:lumMod val="25000"/>
                  </a:schemeClr>
                </a:solidFill>
                <a:latin typeface="Comic Sans MS" pitchFamily="66" charset="0"/>
              </a:rPr>
              <a:t> (1897) coined the Latin name “virus” meaning poison</a:t>
            </a:r>
          </a:p>
          <a:p>
            <a:pPr marL="0" indent="0"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bg1">
                    <a:lumMod val="25000"/>
                  </a:schemeClr>
                </a:solidFill>
                <a:latin typeface="Comic Sans MS" pitchFamily="66" charset="0"/>
              </a:rPr>
              <a:t>He studied filtered plant juices &amp; found they caused healthy plants to become sick</a:t>
            </a:r>
          </a:p>
          <a:p>
            <a:pPr marL="0" indent="0" eaLnBrk="1" hangingPunct="1">
              <a:lnSpc>
                <a:spcPct val="90000"/>
              </a:lnSpc>
              <a:defRPr/>
            </a:pPr>
            <a:endParaRPr lang="en-US" sz="4000" dirty="0" smtClean="0">
              <a:latin typeface="Comic Sans MS" pitchFamily="66" charset="0"/>
            </a:endParaRPr>
          </a:p>
        </p:txBody>
      </p:sp>
      <p:pic>
        <p:nvPicPr>
          <p:cNvPr id="6" name="Picture 8" descr="lsbv_0001_0001_0_img0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58070" y="1628105"/>
            <a:ext cx="35814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13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32008"/>
            <a:ext cx="10018713" cy="1752599"/>
          </a:xfrm>
        </p:spPr>
        <p:txBody>
          <a:bodyPr/>
          <a:lstStyle/>
          <a:p>
            <a:r>
              <a:rPr lang="en-IN" dirty="0" smtClean="0"/>
              <a:t>Introduction</a:t>
            </a:r>
            <a:br>
              <a:rPr lang="en-IN" dirty="0" smtClean="0"/>
            </a:br>
            <a:r>
              <a:rPr lang="en-IN" sz="2000" dirty="0" smtClean="0"/>
              <a:t>Viruses, </a:t>
            </a:r>
            <a:r>
              <a:rPr lang="en-IN" sz="2000" dirty="0" err="1" smtClean="0"/>
              <a:t>viroids</a:t>
            </a:r>
            <a:r>
              <a:rPr lang="en-IN" sz="2000" dirty="0" smtClean="0"/>
              <a:t>, and prions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884607"/>
            <a:ext cx="10018713" cy="3124201"/>
          </a:xfrm>
        </p:spPr>
        <p:txBody>
          <a:bodyPr/>
          <a:lstStyle/>
          <a:p>
            <a:r>
              <a:rPr lang="en-IN" dirty="0"/>
              <a:t>A</a:t>
            </a:r>
            <a:r>
              <a:rPr lang="en-IN" dirty="0" smtClean="0"/>
              <a:t>cellular (</a:t>
            </a:r>
            <a:r>
              <a:rPr lang="en-IN" dirty="0" err="1" smtClean="0"/>
              <a:t>noncellular</a:t>
            </a:r>
            <a:r>
              <a:rPr lang="en-IN" dirty="0" smtClean="0"/>
              <a:t>)</a:t>
            </a:r>
          </a:p>
          <a:p>
            <a:r>
              <a:rPr lang="en-IN" dirty="0"/>
              <a:t>D</a:t>
            </a:r>
            <a:r>
              <a:rPr lang="en-IN" dirty="0" smtClean="0"/>
              <a:t>isease-causing agents </a:t>
            </a:r>
          </a:p>
          <a:p>
            <a:r>
              <a:rPr lang="en-IN" dirty="0" smtClean="0"/>
              <a:t>Lack cell structure </a:t>
            </a:r>
          </a:p>
          <a:p>
            <a:r>
              <a:rPr lang="en-IN" dirty="0"/>
              <a:t>C</a:t>
            </a:r>
            <a:r>
              <a:rPr lang="en-IN" dirty="0" smtClean="0"/>
              <a:t>annot metabolize, grow, reproduce, or respond to their environment.</a:t>
            </a:r>
          </a:p>
          <a:p>
            <a:r>
              <a:rPr lang="en-IN" dirty="0" smtClean="0"/>
              <a:t> They must recruit the cell's metabolic chemicals and ribosomes in order to increase their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976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752599"/>
          </a:xfrm>
        </p:spPr>
        <p:txBody>
          <a:bodyPr/>
          <a:lstStyle/>
          <a:p>
            <a:r>
              <a:rPr lang="en-IN" dirty="0" smtClean="0"/>
              <a:t>Viruses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3493"/>
            <a:ext cx="10018713" cy="4868214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A virus is a miniscule, acellular, infectious agent </a:t>
            </a:r>
          </a:p>
          <a:p>
            <a:r>
              <a:rPr lang="en-IN" dirty="0" smtClean="0"/>
              <a:t>It has </a:t>
            </a:r>
            <a:r>
              <a:rPr lang="en-IN" dirty="0" smtClean="0"/>
              <a:t>one or several pieces of nucleic </a:t>
            </a:r>
            <a:r>
              <a:rPr lang="en-IN" dirty="0" smtClean="0"/>
              <a:t>acid -</a:t>
            </a:r>
            <a:r>
              <a:rPr lang="en-IN" dirty="0" smtClean="0"/>
              <a:t>either DNA or RNA, but never both. </a:t>
            </a:r>
          </a:p>
          <a:p>
            <a:r>
              <a:rPr lang="en-IN" dirty="0" smtClean="0"/>
              <a:t>Viruses have </a:t>
            </a:r>
            <a:r>
              <a:rPr lang="en-IN" dirty="0" smtClean="0">
                <a:solidFill>
                  <a:srgbClr val="FF0000"/>
                </a:solidFill>
              </a:rPr>
              <a:t>no cytoplasmic membrane</a:t>
            </a:r>
            <a:r>
              <a:rPr lang="en-IN" dirty="0" smtClean="0"/>
              <a:t>, and with one exception </a:t>
            </a:r>
            <a:r>
              <a:rPr lang="en-IN" dirty="0" smtClean="0">
                <a:solidFill>
                  <a:srgbClr val="FF0000"/>
                </a:solidFill>
              </a:rPr>
              <a:t>lack organelles </a:t>
            </a:r>
            <a:r>
              <a:rPr lang="en-IN" dirty="0" smtClean="0"/>
              <a:t>and cytosol. </a:t>
            </a:r>
          </a:p>
          <a:p>
            <a:r>
              <a:rPr lang="en-IN" dirty="0" smtClean="0"/>
              <a:t>In its extracellular state, a virus is called a </a:t>
            </a:r>
            <a:r>
              <a:rPr lang="en-IN" dirty="0" err="1" smtClean="0"/>
              <a:t>virion</a:t>
            </a:r>
            <a:r>
              <a:rPr lang="en-IN" dirty="0" smtClean="0"/>
              <a:t>. </a:t>
            </a:r>
          </a:p>
          <a:p>
            <a:r>
              <a:rPr lang="en-IN" dirty="0" smtClean="0"/>
              <a:t>It consists of a protein coat, called a capsid, surrounding a nucleic acid core. </a:t>
            </a:r>
          </a:p>
          <a:p>
            <a:r>
              <a:rPr lang="en-IN" dirty="0" smtClean="0"/>
              <a:t>Together the nucleic acid and its capsid are called a </a:t>
            </a:r>
            <a:r>
              <a:rPr lang="en-IN" dirty="0" err="1" smtClean="0">
                <a:solidFill>
                  <a:srgbClr val="FF0000"/>
                </a:solidFill>
              </a:rPr>
              <a:t>nucleocapsid</a:t>
            </a:r>
            <a:r>
              <a:rPr lang="en-IN" dirty="0" smtClean="0"/>
              <a:t>. </a:t>
            </a:r>
          </a:p>
          <a:p>
            <a:r>
              <a:rPr lang="en-IN" dirty="0" smtClean="0"/>
              <a:t>Some </a:t>
            </a:r>
            <a:r>
              <a:rPr lang="en-IN" dirty="0" err="1" smtClean="0"/>
              <a:t>virions</a:t>
            </a:r>
            <a:r>
              <a:rPr lang="en-IN" dirty="0" smtClean="0"/>
              <a:t> have a phospholipid membrane called an </a:t>
            </a:r>
            <a:r>
              <a:rPr lang="en-IN" dirty="0" smtClean="0">
                <a:solidFill>
                  <a:srgbClr val="FF0000"/>
                </a:solidFill>
              </a:rPr>
              <a:t>envelope</a:t>
            </a:r>
            <a:r>
              <a:rPr lang="en-IN" dirty="0" smtClean="0"/>
              <a:t> surrounding the </a:t>
            </a:r>
            <a:r>
              <a:rPr lang="en-IN" dirty="0" err="1" smtClean="0"/>
              <a:t>nucleocapsid</a:t>
            </a:r>
            <a:r>
              <a:rPr lang="en-IN" dirty="0" smtClean="0"/>
              <a:t>. </a:t>
            </a:r>
          </a:p>
          <a:p>
            <a:r>
              <a:rPr lang="en-IN" dirty="0" smtClean="0"/>
              <a:t>When a virus penetrates a cell, the intracellular state is initiated; the capsid is removed. </a:t>
            </a:r>
          </a:p>
          <a:p>
            <a:r>
              <a:rPr lang="en-IN" dirty="0" smtClean="0"/>
              <a:t>A virus without a capsid exists solely as nucleic acid but is still referred to as a virus.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044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349062"/>
          </a:xfrm>
        </p:spPr>
        <p:txBody>
          <a:bodyPr>
            <a:normAutofit/>
          </a:bodyPr>
          <a:lstStyle/>
          <a:p>
            <a:r>
              <a:rPr lang="en-IN" dirty="0" smtClean="0"/>
              <a:t>Genetic Material of Viruses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61375"/>
            <a:ext cx="10018713" cy="4129825"/>
          </a:xfrm>
        </p:spPr>
        <p:txBody>
          <a:bodyPr>
            <a:normAutofit/>
          </a:bodyPr>
          <a:lstStyle/>
          <a:p>
            <a:r>
              <a:rPr lang="en-IN" dirty="0" smtClean="0"/>
              <a:t>The </a:t>
            </a:r>
            <a:r>
              <a:rPr lang="en-IN" dirty="0" smtClean="0">
                <a:solidFill>
                  <a:srgbClr val="FF0000"/>
                </a:solidFill>
              </a:rPr>
              <a:t>genome</a:t>
            </a:r>
            <a:r>
              <a:rPr lang="en-IN" dirty="0" smtClean="0"/>
              <a:t> of viruses includes either </a:t>
            </a:r>
            <a:r>
              <a:rPr lang="en-IN" dirty="0" smtClean="0">
                <a:solidFill>
                  <a:srgbClr val="FF0000"/>
                </a:solidFill>
              </a:rPr>
              <a:t>DNA or RNA</a:t>
            </a:r>
            <a:r>
              <a:rPr lang="en-IN" dirty="0" smtClean="0"/>
              <a:t>, but never both. </a:t>
            </a:r>
          </a:p>
          <a:p>
            <a:r>
              <a:rPr lang="en-IN" dirty="0" smtClean="0"/>
              <a:t>In addition, they may be double-stranded (ds) or single-stranded (</a:t>
            </a:r>
            <a:r>
              <a:rPr lang="en-IN" dirty="0" err="1" smtClean="0"/>
              <a:t>ss</a:t>
            </a:r>
            <a:r>
              <a:rPr lang="en-IN" dirty="0" smtClean="0"/>
              <a:t>). </a:t>
            </a:r>
          </a:p>
          <a:p>
            <a:r>
              <a:rPr lang="en-IN" dirty="0" smtClean="0"/>
              <a:t>Thus, viral genomes are described as </a:t>
            </a:r>
            <a:r>
              <a:rPr lang="en-IN" dirty="0" smtClean="0"/>
              <a:t>dsD</a:t>
            </a:r>
            <a:r>
              <a:rPr lang="en-IN" dirty="0"/>
              <a:t>N</a:t>
            </a:r>
            <a:r>
              <a:rPr lang="en-IN" dirty="0" smtClean="0"/>
              <a:t>A</a:t>
            </a:r>
            <a:r>
              <a:rPr lang="en-IN" dirty="0" smtClean="0"/>
              <a:t>, ssDNA, dsRNA, or </a:t>
            </a:r>
            <a:r>
              <a:rPr lang="en-IN" dirty="0" err="1" smtClean="0"/>
              <a:t>ssRNA</a:t>
            </a:r>
            <a:r>
              <a:rPr lang="en-IN" dirty="0" smtClean="0"/>
              <a:t> </a:t>
            </a:r>
            <a:r>
              <a:rPr lang="en-IN" dirty="0" smtClean="0"/>
              <a:t>. </a:t>
            </a:r>
          </a:p>
          <a:p>
            <a:r>
              <a:rPr lang="en-IN" dirty="0" smtClean="0"/>
              <a:t>They may exist as </a:t>
            </a:r>
            <a:r>
              <a:rPr lang="en-IN" dirty="0" smtClean="0">
                <a:solidFill>
                  <a:srgbClr val="FF0000"/>
                </a:solidFill>
              </a:rPr>
              <a:t>multiple linear </a:t>
            </a:r>
            <a:r>
              <a:rPr lang="en-IN" dirty="0" smtClean="0"/>
              <a:t>molecules of nucleic acid, or </a:t>
            </a:r>
            <a:r>
              <a:rPr lang="en-IN" dirty="0" smtClean="0">
                <a:solidFill>
                  <a:srgbClr val="FF0000"/>
                </a:solidFill>
              </a:rPr>
              <a:t>circular and singular</a:t>
            </a:r>
            <a:r>
              <a:rPr lang="en-IN" dirty="0" smtClean="0"/>
              <a:t> molecules of nucleic acid, depending on the type of virus. </a:t>
            </a:r>
          </a:p>
          <a:p>
            <a:r>
              <a:rPr lang="en-IN" dirty="0" smtClean="0"/>
              <a:t>Viral genomes are usually much smaller than the genomes of cells. The smallest </a:t>
            </a:r>
            <a:r>
              <a:rPr lang="en-IN" i="1" dirty="0" err="1" smtClean="0"/>
              <a:t>chlamydiaI</a:t>
            </a:r>
            <a:r>
              <a:rPr lang="en-IN" dirty="0" smtClean="0"/>
              <a:t> bacterium has almost 1000 genes; the genome of bacteriophage </a:t>
            </a:r>
            <a:r>
              <a:rPr lang="en-IN" i="1" dirty="0" smtClean="0"/>
              <a:t>MSZ</a:t>
            </a:r>
            <a:r>
              <a:rPr lang="en-IN" dirty="0" smtClean="0"/>
              <a:t> has only three genes.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130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400576"/>
          </a:xfrm>
        </p:spPr>
        <p:txBody>
          <a:bodyPr>
            <a:normAutofit/>
          </a:bodyPr>
          <a:lstStyle/>
          <a:p>
            <a:r>
              <a:rPr lang="en-IN" dirty="0" smtClean="0"/>
              <a:t>Hosts of Viruses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86377"/>
            <a:ext cx="10018713" cy="3704823"/>
          </a:xfrm>
        </p:spPr>
        <p:txBody>
          <a:bodyPr/>
          <a:lstStyle/>
          <a:p>
            <a:r>
              <a:rPr lang="en-IN" dirty="0" smtClean="0"/>
              <a:t>Most viruses infect only particular kinds of cells. </a:t>
            </a:r>
          </a:p>
          <a:p>
            <a:r>
              <a:rPr lang="en-IN" dirty="0" smtClean="0"/>
              <a:t>This </a:t>
            </a:r>
            <a:r>
              <a:rPr lang="en-IN" dirty="0" smtClean="0">
                <a:solidFill>
                  <a:srgbClr val="FF0000"/>
                </a:solidFill>
              </a:rPr>
              <a:t>specificity</a:t>
            </a:r>
            <a:r>
              <a:rPr lang="en-IN" dirty="0" smtClean="0"/>
              <a:t> is due to the affinity of viral surface proteins or glycoproteins for complementary proteins or glycoproteins on the surface of the host cell. </a:t>
            </a:r>
          </a:p>
          <a:p>
            <a:r>
              <a:rPr lang="en-IN" dirty="0" smtClean="0"/>
              <a:t>A virus that infects bacteria is referred to as a bacteriophage, or simply a phage. </a:t>
            </a:r>
          </a:p>
          <a:p>
            <a:r>
              <a:rPr lang="en-IN" dirty="0" smtClean="0"/>
              <a:t>Viruses also infect humans, other animals, plants, and even fungi.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049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260797"/>
            <a:ext cx="10018713" cy="1799823"/>
          </a:xfrm>
        </p:spPr>
        <p:txBody>
          <a:bodyPr/>
          <a:lstStyle/>
          <a:p>
            <a:r>
              <a:rPr lang="en-IN" dirty="0" smtClean="0"/>
              <a:t>Sizes of Viruses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340" y="1661375"/>
            <a:ext cx="10018713" cy="1197735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Viruses are so small that most cannot be seen by light microscopy.</a:t>
            </a:r>
          </a:p>
          <a:p>
            <a:r>
              <a:rPr lang="en-IN" dirty="0" smtClean="0"/>
              <a:t> The smallest have a diameter of 10 nm, whereas the largest are approximately 400 nm, about the size of the smallest bacterial cell. 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484308" y="3472780"/>
            <a:ext cx="101217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u="sng" dirty="0">
                <a:solidFill>
                  <a:srgbClr val="7030A0"/>
                </a:solidFill>
                <a:latin typeface="Adobe Garamond Pro Bold" panose="02020702060506020403" pitchFamily="18" charset="0"/>
              </a:rPr>
              <a:t>CAPSID MORPHOLOGY </a:t>
            </a:r>
          </a:p>
          <a:p>
            <a:r>
              <a:rPr lang="en-IN" sz="2400" dirty="0">
                <a:latin typeface="Adobe Garamond Pro Bold" panose="02020702060506020403" pitchFamily="18" charset="0"/>
              </a:rPr>
              <a:t>The capsid of a virus is composed of proteinaceous subunits called </a:t>
            </a:r>
            <a:r>
              <a:rPr lang="en-IN" sz="2400" dirty="0" err="1">
                <a:latin typeface="Adobe Garamond Pro Bold" panose="02020702060506020403" pitchFamily="18" charset="0"/>
              </a:rPr>
              <a:t>capsomeres</a:t>
            </a:r>
            <a:r>
              <a:rPr lang="en-IN" sz="2400" dirty="0">
                <a:latin typeface="Adobe Garamond Pro Bold" panose="02020702060506020403" pitchFamily="18" charset="0"/>
              </a:rPr>
              <a:t>. These may be composed of only a single type of protein, or of several different protein molecules.</a:t>
            </a:r>
          </a:p>
        </p:txBody>
      </p:sp>
    </p:spTree>
    <p:extLst>
      <p:ext uri="{BB962C8B-B14F-4D97-AF65-F5344CB8AC3E}">
        <p14:creationId xmlns:p14="http://schemas.microsoft.com/office/powerpoint/2010/main" val="21147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648" y="360608"/>
            <a:ext cx="9118242" cy="5816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>
                <a:latin typeface="Adobe Garamond Pro Bold" panose="02020702060506020403" pitchFamily="18" charset="0"/>
              </a:rPr>
              <a:t> </a:t>
            </a:r>
            <a:endParaRPr lang="en-IN" dirty="0" smtClean="0">
              <a:latin typeface="Adobe Garamond Pro Bold" panose="02020702060506020403" pitchFamily="18" charset="0"/>
            </a:endParaRPr>
          </a:p>
          <a:p>
            <a:pPr marL="0" indent="0" algn="ctr">
              <a:buNone/>
            </a:pPr>
            <a:r>
              <a:rPr lang="en-IN" sz="3600" b="1" u="sng" dirty="0" smtClean="0">
                <a:solidFill>
                  <a:srgbClr val="7030A0"/>
                </a:solidFill>
                <a:latin typeface="Adobe Garamond Pro Bold" panose="02020702060506020403" pitchFamily="18" charset="0"/>
              </a:rPr>
              <a:t>VIRAL SHAPES </a:t>
            </a:r>
          </a:p>
          <a:p>
            <a:pPr marL="0" indent="0">
              <a:buNone/>
            </a:pPr>
            <a:r>
              <a:rPr lang="en-IN" dirty="0" smtClean="0">
                <a:latin typeface="Adobe Garamond Pro Bold" panose="02020702060506020403" pitchFamily="18" charset="0"/>
              </a:rPr>
              <a:t>There </a:t>
            </a:r>
            <a:r>
              <a:rPr lang="en-IN" dirty="0" smtClean="0">
                <a:latin typeface="Adobe Garamond Pro Bold" panose="02020702060506020403" pitchFamily="18" charset="0"/>
              </a:rPr>
              <a:t>are three basic types of viral shapes: </a:t>
            </a:r>
          </a:p>
          <a:p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Helical </a:t>
            </a:r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viruses </a:t>
            </a:r>
            <a:r>
              <a:rPr lang="en-IN" dirty="0" smtClean="0">
                <a:latin typeface="Adobe Garamond Pro Bold" panose="02020702060506020403" pitchFamily="18" charset="0"/>
              </a:rPr>
              <a:t>have </a:t>
            </a:r>
            <a:r>
              <a:rPr lang="en-IN" dirty="0" err="1" smtClean="0">
                <a:latin typeface="Adobe Garamond Pro Bold" panose="02020702060506020403" pitchFamily="18" charset="0"/>
              </a:rPr>
              <a:t>capsomeres</a:t>
            </a:r>
            <a:r>
              <a:rPr lang="en-IN" dirty="0" smtClean="0">
                <a:latin typeface="Adobe Garamond Pro Bold" panose="02020702060506020403" pitchFamily="18" charset="0"/>
              </a:rPr>
              <a:t> that spiral around the nucleic acid, forming a tube-like structure; </a:t>
            </a:r>
          </a:p>
          <a:p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Polyhedral </a:t>
            </a:r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viruses </a:t>
            </a:r>
            <a:r>
              <a:rPr lang="en-IN" dirty="0" smtClean="0">
                <a:latin typeface="Adobe Garamond Pro Bold" panose="02020702060506020403" pitchFamily="18" charset="0"/>
              </a:rPr>
              <a:t>are roughly spherical, with a shape similar to a geodesic dome; and </a:t>
            </a:r>
          </a:p>
          <a:p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Complex </a:t>
            </a:r>
            <a:r>
              <a:rPr lang="en-IN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viruses </a:t>
            </a:r>
            <a:r>
              <a:rPr lang="en-IN" dirty="0" smtClean="0">
                <a:latin typeface="Adobe Garamond Pro Bold" panose="02020702060506020403" pitchFamily="18" charset="0"/>
              </a:rPr>
              <a:t>have capsids of many different shapes. </a:t>
            </a:r>
          </a:p>
          <a:p>
            <a:pPr marL="0" indent="0">
              <a:buNone/>
            </a:pPr>
            <a:endParaRPr lang="en-IN" dirty="0" smtClean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43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5"/>
          <a:stretch>
            <a:fillRect/>
          </a:stretch>
        </p:blipFill>
        <p:spPr bwMode="auto">
          <a:xfrm>
            <a:off x="1625409" y="562441"/>
            <a:ext cx="5267431" cy="2079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25"/>
          <a:stretch>
            <a:fillRect/>
          </a:stretch>
        </p:blipFill>
        <p:spPr bwMode="auto">
          <a:xfrm>
            <a:off x="1607063" y="2836689"/>
            <a:ext cx="5285777" cy="252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99" b="4756"/>
          <a:stretch>
            <a:fillRect/>
          </a:stretch>
        </p:blipFill>
        <p:spPr bwMode="auto">
          <a:xfrm>
            <a:off x="7260129" y="562441"/>
            <a:ext cx="4813986" cy="4795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898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101</TotalTime>
  <Words>744</Words>
  <Application>Microsoft Office PowerPoint</Application>
  <PresentationFormat>Widescreen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Adobe Gothic Std B</vt:lpstr>
      <vt:lpstr>Adobe Garamond Pro Bold</vt:lpstr>
      <vt:lpstr>Arial</vt:lpstr>
      <vt:lpstr>Calibri</vt:lpstr>
      <vt:lpstr>Chiller</vt:lpstr>
      <vt:lpstr>Comic Sans MS</vt:lpstr>
      <vt:lpstr>Franklin Gothic Book</vt:lpstr>
      <vt:lpstr>Franklin Gothic Medium</vt:lpstr>
      <vt:lpstr>Garamond</vt:lpstr>
      <vt:lpstr>Times New Roman</vt:lpstr>
      <vt:lpstr>Parallax</vt:lpstr>
      <vt:lpstr>VIRUSES, VIROIDS &amp; PRIONS </vt:lpstr>
      <vt:lpstr>Discovery of Viruses</vt:lpstr>
      <vt:lpstr>Introduction Viruses, viroids, and prions </vt:lpstr>
      <vt:lpstr>Viruses </vt:lpstr>
      <vt:lpstr>Genetic Material of Viruses  </vt:lpstr>
      <vt:lpstr>Hosts of Viruses  </vt:lpstr>
      <vt:lpstr>Sizes of Viruses </vt:lpstr>
      <vt:lpstr>PowerPoint Presentation</vt:lpstr>
      <vt:lpstr>PowerPoint Presentation</vt:lpstr>
      <vt:lpstr>PowerPoint Presentation</vt:lpstr>
      <vt:lpstr>Viroids &amp; Prions</vt:lpstr>
      <vt:lpstr>PowerPoint Presentation</vt:lpstr>
      <vt:lpstr>Viroid Diseases</vt:lpstr>
      <vt:lpstr>Prions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Viruses, viroids, and prions</dc:title>
  <dc:creator>poioshni</dc:creator>
  <cp:lastModifiedBy>poioshni</cp:lastModifiedBy>
  <cp:revision>15</cp:revision>
  <dcterms:created xsi:type="dcterms:W3CDTF">2021-05-15T16:35:30Z</dcterms:created>
  <dcterms:modified xsi:type="dcterms:W3CDTF">2021-05-18T17:01:03Z</dcterms:modified>
</cp:coreProperties>
</file>