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6" r:id="rId10"/>
    <p:sldId id="265" r:id="rId11"/>
    <p:sldId id="269" r:id="rId12"/>
    <p:sldId id="268" r:id="rId13"/>
    <p:sldId id="267" r:id="rId14"/>
    <p:sldId id="271" r:id="rId15"/>
    <p:sldId id="273" r:id="rId16"/>
    <p:sldId id="272" r:id="rId17"/>
    <p:sldId id="270" r:id="rId18"/>
    <p:sldId id="276" r:id="rId19"/>
    <p:sldId id="275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C2C96-0745-4E99-BB48-3A562F475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F1FD8-B73E-481D-ABF7-9E6A8289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C0D89-ECDC-4925-B28E-421872DFC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FAB71-B471-4945-909C-4BDD1CB1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76DC9-734F-4F6F-9B2F-7A03E921A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176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61867-46B8-46C3-9CA9-D9C8539EC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0CFF12-7738-49C3-8AC5-5420C8EA8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D94B7-49B9-41E1-BE5A-9BCA4E205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DE4C3-A070-4F7F-9F48-4310AB3E2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B0CE-3EA3-4B60-8A4B-D4288B45C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14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AC2B5B-5112-4939-9BCF-71902333CD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64DAF-9FB6-4AD0-ADBF-6F6BAB2D1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D2495-53AB-4DB7-9B78-8BD464249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D32E3-C832-4B65-8E9D-ADDD1F61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F75B2-D0B3-4E55-A97A-3982E4852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0318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04D99-25EE-40C2-9737-0AA3A5AB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BF3FB-4592-4967-9FF7-0BFEBD912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01462-FC46-4EB6-A462-CDB41C1F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3525F-2CBD-4706-82AB-1633905ED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EE2E8-033E-4B15-999E-4C923FE5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286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BFC1D-0BAC-4A9E-9F9D-5BA4ACAE6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C2656-7F31-4001-83C1-C699490CE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C8187-433B-4029-BB62-FBBEC83B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3ED85-F58F-48A4-B0A8-9231741F5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9DEAB-1FC0-416B-98A9-9ADCECAA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317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FC0A0-A9D9-44DA-AA94-DFF2538E9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7AED8-C3F8-4445-B7A3-5AAD8470D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AF4AC7-D7DC-4FE3-A309-5E8A7BE76A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D3175-B507-46AE-80FE-2B88C304E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6321D-3483-4F46-B829-FA55D51E4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16650E-1C68-4D55-9E11-974BE8B2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969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0D00E-42AB-4500-80CF-EB1B2A2BD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F363E3-C0A9-474E-AA9A-C626E04D0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3E4D7-CA6A-4246-83C5-EAAE635CC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7D14E-00A9-4A25-AB6C-4765D507F6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F6A916-828F-4049-9527-2CACE04A1C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5D1B27-D814-4B41-B3E0-ACEA85E89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262980-E703-4D85-9ADC-39FAA99D3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C0A214-B854-44B8-9C7F-DD0F27F2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319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DAC91-0BCB-43CA-AAA4-7CAE46676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757E43-F421-428D-9B6F-519F5FB1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E0740-D26A-40BE-AFAB-7BEED182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D0CC9E-A846-4008-933F-A6641F572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422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F10491-68C0-4F78-9514-BD0FE4853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0F5BF-E226-45CE-8168-A6DCE791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296DD-B535-40FF-A08A-7658BBAB7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1140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DEF4D-B9CA-4DFF-BA06-70827FB39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77BBF-9EF3-449E-8881-3E725599B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41C5C-1E34-4F1A-8FFD-EEF15D56B0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B3502B-9833-4C3A-A75A-1BA8AB0BD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884BC-9BB8-46F6-AB72-03D6461CD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BA100C-D2A9-4177-8632-5CD888001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0683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C8F0A-8D96-41ED-BE9F-2DBA487AF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F5FC1-67FD-4359-B785-846FC65A5F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DE838-C1F0-494B-A2FA-D969530C9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DB608-1DCB-44CC-A9D8-2518E7217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96D1C-04A5-48A3-A8E9-1990D2BF1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572BB-861A-40AA-9CC8-4CC9CD9CB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234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14C488-0762-400C-88A4-7463C2481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33307-C99C-4690-BC02-2D27F226E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CBC60-4B89-4AFD-A550-6C80EAE405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63A52-EEDC-4536-832A-C5EA1FFB9F27}" type="datetimeFigureOut">
              <a:rPr lang="en-IN" smtClean="0"/>
              <a:t>21-05-2021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E66D8-9B21-431F-AF7A-3F781532E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DAFFC7-CC70-4889-B143-8AF5804AB4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581A-4B43-4FF7-9B51-A945DC67631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614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D8DA0-6211-4053-B538-1BF483EB1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3237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Arial Rounded MT Bold" panose="020F0704030504030204" pitchFamily="34" charset="0"/>
              </a:rPr>
              <a:t>Photoperiodism and Vernalization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801C49-B768-4B7E-A85B-9902D7A4A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IN" dirty="0">
              <a:latin typeface="Arial Rounded MT Bold" panose="020F0704030504030204" pitchFamily="34" charset="0"/>
            </a:endParaRPr>
          </a:p>
          <a:p>
            <a:endParaRPr lang="en-IN" dirty="0">
              <a:latin typeface="Arial Rounded MT Bold" panose="020F0704030504030204" pitchFamily="34" charset="0"/>
            </a:endParaRPr>
          </a:p>
          <a:p>
            <a:r>
              <a:rPr lang="en-IN" dirty="0">
                <a:latin typeface="Arial Rounded MT Bold" panose="020F0704030504030204" pitchFamily="34" charset="0"/>
              </a:rPr>
              <a:t>By</a:t>
            </a:r>
          </a:p>
          <a:p>
            <a:r>
              <a:rPr lang="en-IN" dirty="0" err="1">
                <a:latin typeface="Arial Rounded MT Bold" panose="020F0704030504030204" pitchFamily="34" charset="0"/>
              </a:rPr>
              <a:t>Dr.</a:t>
            </a:r>
            <a:r>
              <a:rPr lang="en-IN" dirty="0">
                <a:latin typeface="Arial Rounded MT Bold" panose="020F0704030504030204" pitchFamily="34" charset="0"/>
              </a:rPr>
              <a:t> Rakhi Bhattacharyya</a:t>
            </a:r>
          </a:p>
        </p:txBody>
      </p:sp>
    </p:spTree>
    <p:extLst>
      <p:ext uri="{BB962C8B-B14F-4D97-AF65-F5344CB8AC3E}">
        <p14:creationId xmlns:p14="http://schemas.microsoft.com/office/powerpoint/2010/main" val="205666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AEDAF-BE64-4495-9951-1315D60FE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8FD99-A7F4-4FAE-8BD6-70F8E2455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42" name="Picture 2" descr="In the short-day plant&#10;PFR&#10;PR builds up&#10;Darkness (slow)&#10;Far red light (fast)&#10;Short-day&#10;plants&#10;FLORIGEN&#10;Activated&#10;FLOWERING...">
            <a:extLst>
              <a:ext uri="{FF2B5EF4-FFF2-40B4-BE49-F238E27FC236}">
                <a16:creationId xmlns:a16="http://schemas.microsoft.com/office/drawing/2014/main" id="{F6C36D18-4C29-4E55-A6CA-91E2875E9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171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72D0-C809-4B96-819D-6395B489C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8A42D-AF33-444B-8FF2-2760A3899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1266" name="Picture 2" descr="In the long-day plant&#10;PFR builds up PR&#10;Sunlight&#10;Red light&#10;Long-day&#10;plants&#10;FLOWERING&#10;FLORIGEN&#10;Activated&#10;© 2010 Paul Billiet...">
            <a:extLst>
              <a:ext uri="{FF2B5EF4-FFF2-40B4-BE49-F238E27FC236}">
                <a16:creationId xmlns:a16="http://schemas.microsoft.com/office/drawing/2014/main" id="{0A20F5D7-EB9E-4FED-965F-E67473292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072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401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CCAA0-3C0B-4E8A-9685-7D652E890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4B290-3529-48EF-A906-5B2C64B062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 descr="Summary&#10;Sunlight&#10;Red light&#10;Darkness (slow)&#10;Far red light (fast)&#10;PFR builds up&#10;Long-day&#10;plants&#10;FLOWERING&#10;FLORIGEN&#10;Activated...">
            <a:extLst>
              <a:ext uri="{FF2B5EF4-FFF2-40B4-BE49-F238E27FC236}">
                <a16:creationId xmlns:a16="http://schemas.microsoft.com/office/drawing/2014/main" id="{B9EAD8F8-83AA-4CE2-B49D-F018FE8C2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688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E8FC7-D53F-48BD-9905-E19798E45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0A663-82DD-4157-9024-B8A93BDEF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3314" name="Picture 2" descr="CONTENT&#10;•INTRODUCTION&#10;•HISTORY&#10;•SITE OF VERNALIZATION&#10;•TECHNIQUE OF VERNALIZATION&#10;•VERNALIZATION AND AGE OF PLANTS&#10;•MECHAN...">
            <a:extLst>
              <a:ext uri="{FF2B5EF4-FFF2-40B4-BE49-F238E27FC236}">
                <a16:creationId xmlns:a16="http://schemas.microsoft.com/office/drawing/2014/main" id="{DA7CA2EA-94F4-4AF6-BEC5-9954FCD15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2695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382C-589C-4DEF-A6F4-311258022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8E882-E717-422E-864F-9E0A071365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4338" name="Picture 2" descr="HISTORY&#10;• John Hancock Klippart,1857- first noticed the low temperature&#10;requirement for flowering while working with winte...">
            <a:extLst>
              <a:ext uri="{FF2B5EF4-FFF2-40B4-BE49-F238E27FC236}">
                <a16:creationId xmlns:a16="http://schemas.microsoft.com/office/drawing/2014/main" id="{D142390D-FF30-462C-B918-4A63A7AEA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201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51296-4186-43BC-8A2B-35C1BABE0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7CDB-2009-4449-ABC1-F2C86FFC1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5362" name="Picture 2" descr="SITE OF VERNALIZATION&#10;• Metabolic active apical meristem is the site of temperature&#10;perception for flower initiation.&#10;• Yo...">
            <a:extLst>
              <a:ext uri="{FF2B5EF4-FFF2-40B4-BE49-F238E27FC236}">
                <a16:creationId xmlns:a16="http://schemas.microsoft.com/office/drawing/2014/main" id="{99477711-31F4-4F1B-AA32-83B5184D5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68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6A4E2-9826-4B56-83C2-C893B348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2B138-585D-4E6A-948B-8CEDE5AA3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6386" name="Picture 2" descr="Hypothesis of Hormonal involvement&#10;• Proposed by Chailakhyan&#10;• ‘ Vernalin’ is produced in some biennials (winter cereals) ...">
            <a:extLst>
              <a:ext uri="{FF2B5EF4-FFF2-40B4-BE49-F238E27FC236}">
                <a16:creationId xmlns:a16="http://schemas.microsoft.com/office/drawing/2014/main" id="{D3B4775B-41E3-419D-A9DB-5463731602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6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394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AA976-EC61-4C5F-BEFB-F820F4DAD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8050FE-2EDE-4272-8655-331A011A7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7410" name="Picture 2" descr="Hypothesis of Phasic development&#10;•Proposed by Lysenko&#10;•The development of annual seed plant consists of a&#10;series of phases...">
            <a:extLst>
              <a:ext uri="{FF2B5EF4-FFF2-40B4-BE49-F238E27FC236}">
                <a16:creationId xmlns:a16="http://schemas.microsoft.com/office/drawing/2014/main" id="{0853D507-0EA1-4B23-BE7D-ED7CC10AB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024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7FFA1-DF55-4AC3-B785-DC89232D0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17053-E7EF-4339-AD54-D54652CE3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8434" name="Picture 2" descr="1. Thermostage&#10;• It is vegetative phase which requires low temperature&#10;(0 -14˚C) and suitable moisture and aeration.&#10;• Thi...">
            <a:extLst>
              <a:ext uri="{FF2B5EF4-FFF2-40B4-BE49-F238E27FC236}">
                <a16:creationId xmlns:a16="http://schemas.microsoft.com/office/drawing/2014/main" id="{D20683FB-1C3D-4E0A-87A1-04E29111F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5070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C6A4-8955-4002-B648-2D553CAAD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23B92-8D97-4972-9B7A-C470A9D79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9458" name="Picture 2" descr="VERNALIZATION STIMULUS&#10;• It is received by vernalin ( a postulated chemical )&#10;• Transmission of vernalization stimulus acr...">
            <a:extLst>
              <a:ext uri="{FF2B5EF4-FFF2-40B4-BE49-F238E27FC236}">
                <a16:creationId xmlns:a16="http://schemas.microsoft.com/office/drawing/2014/main" id="{1A0D833B-D5E4-4D15-8183-8EC4D3C62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9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D4724-8A54-48AA-9986-363BE368A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97FAB-FB1E-43D2-8B98-96EAD1151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PHOTOPERIODISM&#10;The biological measurement of the&#10;relative lengths of day and night&#10; ">
            <a:extLst>
              <a:ext uri="{FF2B5EF4-FFF2-40B4-BE49-F238E27FC236}">
                <a16:creationId xmlns:a16="http://schemas.microsoft.com/office/drawing/2014/main" id="{BB43C7E2-D12D-4E8C-A425-EF26988EC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7456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EFB58-C2E8-4398-88B0-1A18F2402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D2FAC-2592-42E4-ADC2-31B3DAB64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482" name="Picture 2" descr="Experiments to demonstrate that flowering stimulus can translocate from&#10;vernalized plant to unvernalized plant through gra...">
            <a:extLst>
              <a:ext uri="{FF2B5EF4-FFF2-40B4-BE49-F238E27FC236}">
                <a16:creationId xmlns:a16="http://schemas.microsoft.com/office/drawing/2014/main" id="{43042187-4AB9-43B7-91DA-E43D04E14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66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C71A8-B63A-4F2D-B19D-E6F3383B8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4A3FA-6EC2-458C-8E5D-70FE601B1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Photoperiodism&#10; Photoperiodism the response by an organism to&#10;synchronise its body with changes in day length&#10; At high l...">
            <a:extLst>
              <a:ext uri="{FF2B5EF4-FFF2-40B4-BE49-F238E27FC236}">
                <a16:creationId xmlns:a16="http://schemas.microsoft.com/office/drawing/2014/main" id="{0173E346-B2FE-4882-818D-D2C62E9E9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909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31470-C5FE-4439-B6B9-2ADD54A1A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08834-6B6A-45AE-8945-2DAD47823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The control of flowering&#10;Flowering&#10;“Florigen” hormone&#10;Flower buds&#10;Photoperiod mechanism&#10;in the leaves&#10;Change in day length...">
            <a:extLst>
              <a:ext uri="{FF2B5EF4-FFF2-40B4-BE49-F238E27FC236}">
                <a16:creationId xmlns:a16="http://schemas.microsoft.com/office/drawing/2014/main" id="{E4FA2BB2-B254-4E73-A90B-2567F793C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8062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D865C-A88E-4F25-98B4-4872F4FE2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E6D3E-D4A4-4F81-BA88-581B77312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Response to day length&#10; Response varies according to the age of&#10;the plant and varies in its intensity&#10; Broadly they can ...">
            <a:extLst>
              <a:ext uri="{FF2B5EF4-FFF2-40B4-BE49-F238E27FC236}">
                <a16:creationId xmlns:a16="http://schemas.microsoft.com/office/drawing/2014/main" id="{593D1761-AD5C-465D-BFBE-3FCF418F5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3684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75F3C-E631-4401-B91C-992D9427E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1AC58-410C-45EF-8E58-50E29912E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Response to day length&#10;Cucumber&#10;Holly&#10;Maize&#10;Do not respond&#10;to day length&#10;DAY-NEUTRAL&#10;PLANTS&#10;Chrysanthemum &lt; 15h&#10;Tobacco &lt; ...">
            <a:extLst>
              <a:ext uri="{FF2B5EF4-FFF2-40B4-BE49-F238E27FC236}">
                <a16:creationId xmlns:a16="http://schemas.microsoft.com/office/drawing/2014/main" id="{611A9CF1-7F60-4DF8-A6D3-0EA3CBA4F7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7165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2EEBF-E554-46CE-B894-7EDA44A16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7411F-03A0-4FDB-BAF1-AE6C11BB8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Response to day length&#10; Some plants flower only&#10;after a CRITICAL DAY&#10;LENGTH&#10; Some plants only flower&#10;after a CRITICAL&#10;NI...">
            <a:extLst>
              <a:ext uri="{FF2B5EF4-FFF2-40B4-BE49-F238E27FC236}">
                <a16:creationId xmlns:a16="http://schemas.microsoft.com/office/drawing/2014/main" id="{1FFE6FF7-FBBE-4B16-A11C-B1655AF83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2394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F36CB-7BCB-4219-BED5-227277733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FE4ED-E7B1-4337-B1C1-77392F033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The quality of the light&#10; The wavelength of the light used is important&#10;StimulatesInhibits670 – 680nmRed light&#10;ReversesSt...">
            <a:extLst>
              <a:ext uri="{FF2B5EF4-FFF2-40B4-BE49-F238E27FC236}">
                <a16:creationId xmlns:a16="http://schemas.microsoft.com/office/drawing/2014/main" id="{5B7EBC5C-88DD-4E4D-8681-94EB05187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8711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BB861-4EA8-4AE6-9C33-317B9A574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CABB0-5DB1-45FD-87D1-1BC7B1B07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The photoperiod mechanism&#10; Phytochrome exists in two versions which&#10;are inter-convertible&#10; PR that absorbs red light&#10; P...">
            <a:extLst>
              <a:ext uri="{FF2B5EF4-FFF2-40B4-BE49-F238E27FC236}">
                <a16:creationId xmlns:a16="http://schemas.microsoft.com/office/drawing/2014/main" id="{C68C3F0F-F6B2-4B4E-A972-CCEF84D955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13833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</Words>
  <Application>Microsoft Office PowerPoint</Application>
  <PresentationFormat>Widescreen</PresentationFormat>
  <Paragraphs>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Rounded MT Bold</vt:lpstr>
      <vt:lpstr>Calibri</vt:lpstr>
      <vt:lpstr>Calibri Light</vt:lpstr>
      <vt:lpstr>Office Theme</vt:lpstr>
      <vt:lpstr>Photoperiodism and Vernalization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Photoperiodism and Vernalization</dc:title>
  <dc:creator>Rakhi Bhattacharyya</dc:creator>
  <cp:lastModifiedBy>Rakhi Bhattacharyya</cp:lastModifiedBy>
  <cp:revision>6</cp:revision>
  <dcterms:created xsi:type="dcterms:W3CDTF">2021-05-20T14:27:26Z</dcterms:created>
  <dcterms:modified xsi:type="dcterms:W3CDTF">2021-05-21T06:39:47Z</dcterms:modified>
</cp:coreProperties>
</file>