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8" r:id="rId3"/>
    <p:sldId id="29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4" r:id="rId13"/>
    <p:sldId id="265" r:id="rId14"/>
    <p:sldId id="268" r:id="rId15"/>
    <p:sldId id="269" r:id="rId16"/>
    <p:sldId id="267" r:id="rId17"/>
    <p:sldId id="270" r:id="rId18"/>
    <p:sldId id="271" r:id="rId19"/>
    <p:sldId id="297" r:id="rId20"/>
    <p:sldId id="273" r:id="rId21"/>
    <p:sldId id="274" r:id="rId22"/>
    <p:sldId id="276" r:id="rId23"/>
    <p:sldId id="277" r:id="rId24"/>
    <p:sldId id="275" r:id="rId25"/>
    <p:sldId id="279" r:id="rId26"/>
    <p:sldId id="280" r:id="rId27"/>
    <p:sldId id="284" r:id="rId28"/>
    <p:sldId id="285" r:id="rId29"/>
    <p:sldId id="282" r:id="rId30"/>
    <p:sldId id="283" r:id="rId31"/>
    <p:sldId id="278" r:id="rId32"/>
    <p:sldId id="286" r:id="rId33"/>
    <p:sldId id="287" r:id="rId34"/>
    <p:sldId id="288" r:id="rId35"/>
    <p:sldId id="290" r:id="rId36"/>
    <p:sldId id="291" r:id="rId37"/>
    <p:sldId id="289" r:id="rId38"/>
    <p:sldId id="292" r:id="rId39"/>
    <p:sldId id="293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nknown User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23T05:57:00.041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7604E-8AA1-D344-9CD4-24FA26633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212" y="1223368"/>
            <a:ext cx="8915399" cy="4491632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Operon system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3702BA-AE0F-EB45-A4A1-354009487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2801599" y="3869533"/>
            <a:ext cx="685800" cy="1928812"/>
          </a:xfrm>
        </p:spPr>
        <p:txBody>
          <a:bodyPr>
            <a:normAutofit/>
          </a:bodyPr>
          <a:lstStyle/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68722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E25CC-AE3A-4540-9ADB-2F175A0E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pPr algn="ctr"/>
            <a:r>
              <a:rPr lang="en-US" b="1"/>
              <a:t>Negative control of Lac-operon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AE121-5B79-8549-B751-764A74A6F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en-US"/>
              <a:t>The lac repressor is synthesized through the activity of Lac i gene called the regulator gene.</a:t>
            </a:r>
          </a:p>
          <a:p>
            <a:r>
              <a:rPr lang="en-US"/>
              <a:t>This repressor is an allosteric protein ( a protein whose shape is changed when it binds a particular molecule) </a:t>
            </a:r>
          </a:p>
          <a:p>
            <a:pPr lvl="1">
              <a:buFont typeface="+mj-lt"/>
              <a:buAutoNum type="arabicPeriod"/>
            </a:pPr>
            <a:r>
              <a:rPr lang="en-US"/>
              <a:t>It binds the operator site</a:t>
            </a:r>
          </a:p>
          <a:p>
            <a:pPr lvl="1">
              <a:buFont typeface="+mj-lt"/>
              <a:buAutoNum type="arabicPeriod"/>
            </a:pPr>
            <a:r>
              <a:rPr lang="en-US"/>
              <a:t>It binds the lactose sugar (inducer). </a:t>
            </a:r>
          </a:p>
          <a:p>
            <a:pPr lvl="1">
              <a:buFont typeface="+mj-lt"/>
              <a:buAutoNum type="arabicPeriod"/>
            </a:pPr>
            <a:endParaRPr lang="en-US"/>
          </a:p>
          <a:p>
            <a:pPr lvl="1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1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B08D43-50EB-F742-9C7C-9B286A3A7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the abesence of Inducer , DNA binding site of repressor is functional. </a:t>
            </a:r>
          </a:p>
          <a:p>
            <a:endParaRPr lang="en-US"/>
          </a:p>
          <a:p>
            <a:r>
              <a:rPr lang="en-US"/>
              <a:t>The repressor protein binds to the DNA at the operator site and blocks the transcription of lac genes by RNA Polymerase.</a:t>
            </a:r>
          </a:p>
          <a:p>
            <a:endParaRPr lang="en-US"/>
          </a:p>
          <a:p>
            <a:r>
              <a:rPr lang="en-US"/>
              <a:t>The lac enzyme synthesis is inhibited. </a:t>
            </a:r>
          </a:p>
        </p:txBody>
      </p:sp>
    </p:spTree>
    <p:extLst>
      <p:ext uri="{BB962C8B-B14F-4D97-AF65-F5344CB8AC3E}">
        <p14:creationId xmlns:p14="http://schemas.microsoft.com/office/powerpoint/2010/main" val="30019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ED3C-882A-424D-9B87-4BDA039CE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019" y="845915"/>
            <a:ext cx="7598825" cy="797148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250803-E8E3-BE41-8681-0056E6CB36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2719" y="624110"/>
            <a:ext cx="8215312" cy="538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1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318C-6D52-974C-97C3-4AFE30A37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6595" y="624109"/>
            <a:ext cx="5359366" cy="1536875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0DFA0AA-0986-384B-A87A-B8E5EFCDC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0868" y="634837"/>
            <a:ext cx="8133820" cy="573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2B45-1457-4D4C-A2DC-5DD0C72E9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337013" cy="1138015"/>
          </a:xfrm>
        </p:spPr>
        <p:txBody>
          <a:bodyPr/>
          <a:lstStyle/>
          <a:p>
            <a:pPr algn="ctr"/>
            <a:r>
              <a:rPr lang="en-US" b="1"/>
              <a:t>Positive control of Lac-operon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CDA0F-3957-3648-B8E6-9826F2FB2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435976" cy="3777622"/>
          </a:xfrm>
        </p:spPr>
        <p:txBody>
          <a:bodyPr/>
          <a:lstStyle/>
          <a:p>
            <a:r>
              <a:rPr lang="en-US"/>
              <a:t>It is an additional regulatory mechanism which allows the lac operon to sencs the presence of glucose, an alternative and preffered energy source to lactose. </a:t>
            </a:r>
          </a:p>
          <a:p>
            <a:r>
              <a:rPr lang="en-US"/>
              <a:t>If glucose and lactose are both present, cells will use up the glucose first. </a:t>
            </a:r>
          </a:p>
          <a:p>
            <a:r>
              <a:rPr lang="en-US"/>
              <a:t>The presence of glucose in the cell switch off the lac operon by a mechanism called </a:t>
            </a:r>
            <a:r>
              <a:rPr lang="en-US" b="1"/>
              <a:t>catabolite repression, </a:t>
            </a:r>
            <a:r>
              <a:rPr lang="en-US"/>
              <a:t>which involved a protien called </a:t>
            </a:r>
            <a:r>
              <a:rPr lang="en-US" b="1"/>
              <a:t>Catabolite Activator  Protein (CAP). 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6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32717-5F37-284F-98A0-8C6F2B2B6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CAP </a:t>
            </a:r>
            <a:r>
              <a:rPr lang="en-US"/>
              <a:t>only binds in the presence of derivative of ATP called </a:t>
            </a:r>
            <a:r>
              <a:rPr lang="en-US" b="1"/>
              <a:t>cyclic Adenosine Monophosphate (cAMP). </a:t>
            </a:r>
          </a:p>
          <a:p>
            <a:r>
              <a:rPr lang="en-US" b="1"/>
              <a:t>CAP </a:t>
            </a:r>
            <a:r>
              <a:rPr lang="en-US"/>
              <a:t>binds to a DNA sequence upstream of the lac promoter and enhances binding of the RNA Polymerase. </a:t>
            </a:r>
          </a:p>
          <a:p>
            <a:r>
              <a:rPr lang="en-US"/>
              <a:t>Transcription of  the operon is enhanced. 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 b="1"/>
          </a:p>
          <a:p>
            <a:pPr marL="0" indent="0">
              <a:buNone/>
            </a:pP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7350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BE92C-108E-7245-84C3-F896F54B1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477" y="1547813"/>
            <a:ext cx="7846617" cy="4048125"/>
          </a:xfrm>
        </p:spPr>
        <p:txBody>
          <a:bodyPr>
            <a:normAutofit/>
          </a:bodyPr>
          <a:lstStyle/>
          <a:p>
            <a:pPr lvl="1"/>
            <a:r>
              <a:rPr lang="en-US" b="1"/>
              <a:t>cAMP </a:t>
            </a:r>
            <a:r>
              <a:rPr lang="en-US"/>
              <a:t>levels are influenced by glucose. </a:t>
            </a:r>
          </a:p>
          <a:p>
            <a:pPr lvl="1"/>
            <a:r>
              <a:rPr lang="en-US"/>
              <a:t>The enzyme </a:t>
            </a:r>
            <a:r>
              <a:rPr lang="en-US" b="1"/>
              <a:t>Adenylate</a:t>
            </a:r>
            <a:r>
              <a:rPr lang="en-US"/>
              <a:t> </a:t>
            </a:r>
            <a:r>
              <a:rPr lang="en-US" b="1"/>
              <a:t>cyclase  </a:t>
            </a:r>
            <a:r>
              <a:rPr lang="en-US"/>
              <a:t>catalyze the formation of cAMP and is inhibited by glucose. </a:t>
            </a:r>
          </a:p>
          <a:p>
            <a:pPr lvl="1"/>
            <a:r>
              <a:rPr lang="en-US"/>
              <a:t>When glucose is available in the cell, Adenylate cyclase is inhibited and cAMP levels are low. </a:t>
            </a:r>
          </a:p>
          <a:p>
            <a:pPr lvl="1"/>
            <a:r>
              <a:rPr lang="en-US"/>
              <a:t>Under this condition </a:t>
            </a:r>
            <a:r>
              <a:rPr lang="en-US" b="1"/>
              <a:t>CAP </a:t>
            </a:r>
            <a:r>
              <a:rPr lang="en-US"/>
              <a:t>does not bind upstream of the promoter and lac operon is transcribed at very low level. 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1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C1BBA-2160-E446-AFAE-882752B1C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0962"/>
            <a:ext cx="7721601" cy="4470260"/>
          </a:xfrm>
        </p:spPr>
        <p:txBody>
          <a:bodyPr/>
          <a:lstStyle/>
          <a:p>
            <a:r>
              <a:rPr lang="en-US"/>
              <a:t>When glucose is low, adenylate cyclase is not inhibited, cAMP is higher and CAP binds increasing the level of transcription. </a:t>
            </a:r>
          </a:p>
          <a:p>
            <a:r>
              <a:rPr lang="en-US"/>
              <a:t>If lactose and glucose are present together , the lac operon will only transcribed at a low level. 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1DFCC926-CDB4-CE4A-8B0E-B861432C4B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26" y="1071563"/>
            <a:ext cx="7572374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21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F44D5EA6-A461-FB4B-B487-FD2DB25B37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7064" y="1119188"/>
            <a:ext cx="7274718" cy="479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53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228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CAB42-F6B3-D448-92D0-0D9737E4F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81234"/>
            <a:ext cx="8911687" cy="1280890"/>
          </a:xfrm>
        </p:spPr>
        <p:txBody>
          <a:bodyPr/>
          <a:lstStyle/>
          <a:p>
            <a:pPr algn="ctr"/>
            <a:r>
              <a:rPr lang="en-US" b="1"/>
              <a:t>The Tryptophan-operon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97CE6-3CD8-E043-B7E2-DA280B17F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genes of the Trp operon are used to make the amino acid Tryptophan.</a:t>
            </a:r>
          </a:p>
          <a:p>
            <a:r>
              <a:rPr lang="en-US"/>
              <a:t>It is turned off when enough tryptophan is  in the cell. </a:t>
            </a:r>
          </a:p>
          <a:p>
            <a:r>
              <a:rPr lang="en-US"/>
              <a:t>Tryptophan is the effector molecule. </a:t>
            </a:r>
          </a:p>
          <a:p>
            <a:r>
              <a:rPr lang="en-US"/>
              <a:t>Operon codes for 5 genes in bacteria. </a:t>
            </a:r>
          </a:p>
          <a:p>
            <a:r>
              <a:rPr lang="en-US"/>
              <a:t>Five polypeptides combine to make three enzymes. </a:t>
            </a:r>
          </a:p>
          <a:p>
            <a:r>
              <a:rPr lang="en-US"/>
              <a:t>Each enzyme participate in a step to make tryptophan. </a:t>
            </a:r>
          </a:p>
        </p:txBody>
      </p:sp>
    </p:spTree>
    <p:extLst>
      <p:ext uri="{BB962C8B-B14F-4D97-AF65-F5344CB8AC3E}">
        <p14:creationId xmlns:p14="http://schemas.microsoft.com/office/powerpoint/2010/main" val="128898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09DD-F652-BC46-B7F4-73460A1DE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09"/>
            <a:ext cx="7944106" cy="1328515"/>
          </a:xfrm>
        </p:spPr>
        <p:txBody>
          <a:bodyPr/>
          <a:lstStyle/>
          <a:p>
            <a:pPr algn="ctr"/>
            <a:r>
              <a:rPr lang="en-US" b="1"/>
              <a:t>Structure of Trp 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AFB51-0C60-F042-8F57-8953857E0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7944106" cy="3777622"/>
          </a:xfrm>
        </p:spPr>
        <p:txBody>
          <a:bodyPr/>
          <a:lstStyle/>
          <a:p>
            <a:r>
              <a:rPr lang="en-US" b="1"/>
              <a:t>Repressor gene : </a:t>
            </a:r>
            <a:r>
              <a:rPr lang="en-US"/>
              <a:t>TrpR act as repressor gene. </a:t>
            </a:r>
            <a:endParaRPr lang="en-US" b="1"/>
          </a:p>
          <a:p>
            <a:r>
              <a:rPr lang="en-US" b="1"/>
              <a:t>Regulatory region :</a:t>
            </a:r>
          </a:p>
          <a:p>
            <a:pPr marL="800100" lvl="2" indent="0">
              <a:buNone/>
            </a:pPr>
            <a:r>
              <a:rPr lang="en-US" b="1"/>
              <a:t>--</a:t>
            </a:r>
            <a:r>
              <a:rPr lang="en-US"/>
              <a:t>Promoter</a:t>
            </a:r>
          </a:p>
          <a:p>
            <a:pPr marL="800100" lvl="2" indent="0">
              <a:buNone/>
            </a:pPr>
            <a:r>
              <a:rPr lang="en-US" b="1"/>
              <a:t>--</a:t>
            </a:r>
            <a:r>
              <a:rPr lang="en-US"/>
              <a:t>Operator</a:t>
            </a:r>
          </a:p>
          <a:p>
            <a:pPr marL="800100" lvl="2" indent="0">
              <a:buNone/>
            </a:pPr>
            <a:r>
              <a:rPr lang="en-US" b="1"/>
              <a:t>--</a:t>
            </a:r>
            <a:r>
              <a:rPr lang="en-US"/>
              <a:t>Attenuator (leader region) </a:t>
            </a:r>
          </a:p>
          <a:p>
            <a:r>
              <a:rPr lang="en-US" b="1"/>
              <a:t>Structural genes :</a:t>
            </a:r>
          </a:p>
          <a:p>
            <a:pPr marL="914400" lvl="2" indent="0">
              <a:buNone/>
            </a:pPr>
            <a:r>
              <a:rPr lang="en-US" b="1"/>
              <a:t>--</a:t>
            </a:r>
            <a:r>
              <a:rPr lang="en-US"/>
              <a:t> trp E, trp D, trpC, trpB, trp A</a:t>
            </a:r>
          </a:p>
          <a:p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7010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A11E1-A33F-874F-8A47-E9A0ABD3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7777419" cy="1316609"/>
          </a:xfrm>
        </p:spPr>
        <p:txBody>
          <a:bodyPr/>
          <a:lstStyle/>
          <a:p>
            <a:pPr algn="ctr"/>
            <a:r>
              <a:rPr lang="en-US" b="1"/>
              <a:t>Trp operon 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008495-FC54-C84F-B22D-23BFA44F9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9436" y="1702593"/>
            <a:ext cx="6988970" cy="439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78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3664-BCC7-224D-AA66-1953FC75F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Regulation of trp 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FAEF4-517C-2A4F-9BC1-B57D38725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962" y="1264555"/>
            <a:ext cx="8915400" cy="5367226"/>
          </a:xfrm>
        </p:spPr>
        <p:txBody>
          <a:bodyPr>
            <a:normAutofit/>
          </a:bodyPr>
          <a:lstStyle/>
          <a:p>
            <a:r>
              <a:rPr lang="en-US"/>
              <a:t>In the </a:t>
            </a:r>
            <a:r>
              <a:rPr lang="en-US" b="1"/>
              <a:t>absence of tryptophan.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An inactive Repressor is made that cannot bind to the operator (O), thus allowing transcription to proceed. 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A79712AB-3EAC-4F41-AFFF-544FEB493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786" y="1905000"/>
            <a:ext cx="7905751" cy="307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D6509-F364-064A-950A-FD7C1B694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3657" y="821531"/>
            <a:ext cx="8516142" cy="5655469"/>
          </a:xfrm>
        </p:spPr>
        <p:txBody>
          <a:bodyPr/>
          <a:lstStyle/>
          <a:p>
            <a:r>
              <a:rPr lang="en-US"/>
              <a:t>In the </a:t>
            </a:r>
            <a:r>
              <a:rPr lang="en-US" b="1"/>
              <a:t>presence of tryptophan:</a:t>
            </a: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/>
              <a:t>Tryptophan binds to the repressor, causing an allosteric transition to occur. This complex binds to the operator region, leading to repression of the Operon.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848E54A-E0B4-0345-A8A7-4C7AFBD42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5" y="1579641"/>
            <a:ext cx="7822406" cy="338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84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E9C0-B69B-1243-AFBA-97DD6C5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7674" y="167265"/>
            <a:ext cx="8911687" cy="950606"/>
          </a:xfrm>
        </p:spPr>
        <p:txBody>
          <a:bodyPr/>
          <a:lstStyle/>
          <a:p>
            <a:pPr algn="ctr"/>
            <a:r>
              <a:rPr lang="en-US" b="1"/>
              <a:t>Attenuation in the trp operon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80EA5-11FD-F14A-88BE-9AA97EA88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6097" y="1324108"/>
            <a:ext cx="8915400" cy="5366627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The leader region of the mRNA contains :</a:t>
            </a:r>
          </a:p>
          <a:p>
            <a:pPr lvl="1">
              <a:buFont typeface="+mj-lt"/>
              <a:buAutoNum type="arabicPeriod"/>
            </a:pPr>
            <a:r>
              <a:rPr lang="en-US"/>
              <a:t>Translation start codon (AUG)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Two tryptophan codon (UGGUGG)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String of U residues at the end of the leader.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FCB6E71-D93F-EF48-B54B-4E89F188C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24" y="1317052"/>
            <a:ext cx="8412215" cy="337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28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75FE7-FC9E-4343-ACFB-454FFF77E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7438" y="357188"/>
            <a:ext cx="9147174" cy="6298405"/>
          </a:xfrm>
        </p:spPr>
        <p:txBody>
          <a:bodyPr>
            <a:normAutofit/>
          </a:bodyPr>
          <a:lstStyle/>
          <a:p>
            <a:r>
              <a:rPr lang="en-US"/>
              <a:t>The four regions marked 1,2,3 &amp; 4 indicate the location of four sequences that have the potencial to form stems by base pairing. </a:t>
            </a:r>
          </a:p>
          <a:p>
            <a:r>
              <a:rPr lang="en-US"/>
              <a:t>Region 2 is complementary to regin 1 and 3.</a:t>
            </a:r>
          </a:p>
          <a:p>
            <a:r>
              <a:rPr lang="en-US"/>
              <a:t>Region 3 is complementary to region 2 and 4.</a:t>
            </a:r>
          </a:p>
          <a:p>
            <a:pPr marL="400050" lvl="1" indent="0">
              <a:buNone/>
            </a:pPr>
            <a:r>
              <a:rPr lang="en-US"/>
              <a:t>          --therefore several stemloop structures are possible. </a:t>
            </a:r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r>
              <a:rPr lang="en-US"/>
              <a:t> </a:t>
            </a:r>
            <a:endParaRPr lang="en-US" b="1"/>
          </a:p>
          <a:p>
            <a:pPr marL="1714500" lvl="4" indent="0">
              <a:buNone/>
            </a:pPr>
            <a:endParaRPr lang="en-US" b="1"/>
          </a:p>
          <a:p>
            <a:pPr marL="1714500" lvl="4" indent="0">
              <a:buNone/>
            </a:pPr>
            <a:endParaRPr lang="en-US" b="1"/>
          </a:p>
          <a:p>
            <a:pPr marL="1714500" lvl="4" indent="0">
              <a:buNone/>
            </a:pPr>
            <a:endParaRPr lang="en-US" b="1"/>
          </a:p>
          <a:p>
            <a:pPr marL="1714500" lvl="4" indent="0">
              <a:buNone/>
            </a:pPr>
            <a:r>
              <a:rPr lang="en-US" b="1"/>
              <a:t>Sequence of the  </a:t>
            </a:r>
            <a:r>
              <a:rPr lang="en-US" b="1" i="1"/>
              <a:t>trpL</a:t>
            </a:r>
            <a:r>
              <a:rPr lang="en-US" b="1"/>
              <a:t> mRNA produced during attenuation</a:t>
            </a:r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endParaRPr lang="en-US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374BB0A3-A14D-2948-99A6-F51EEC1CB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655" y="2693932"/>
            <a:ext cx="7608095" cy="315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5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84996-CABB-5043-961E-7FA469C49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6032" y="931779"/>
            <a:ext cx="7977187" cy="4994441"/>
          </a:xfrm>
        </p:spPr>
        <p:txBody>
          <a:bodyPr/>
          <a:lstStyle/>
          <a:p>
            <a:r>
              <a:rPr lang="en-US"/>
              <a:t>When </a:t>
            </a:r>
            <a:r>
              <a:rPr lang="en-US" b="1"/>
              <a:t>tryptophan levels are high</a:t>
            </a:r>
            <a:r>
              <a:rPr lang="en-US"/>
              <a:t>, the ribosome quickly translate sequence 1(open reading frame encoding leader peptide) and blocks sequence 2 before sequence 3 is transcribed. Continued transcription </a:t>
            </a:r>
            <a:r>
              <a:rPr lang="en-US" b="1"/>
              <a:t>leads to attenuation</a:t>
            </a:r>
            <a:r>
              <a:rPr lang="en-US"/>
              <a:t> at the terminator like structure formed by sequences 3 and 4.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FF5DE3F-29FB-304E-AC21-4C7E47582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359" y="2741380"/>
            <a:ext cx="6316579" cy="222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23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2186D-D2E9-6949-B668-01A045F6C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0655" y="1163053"/>
            <a:ext cx="8441929" cy="4748169"/>
          </a:xfrm>
        </p:spPr>
        <p:txBody>
          <a:bodyPr/>
          <a:lstStyle/>
          <a:p>
            <a:r>
              <a:rPr lang="en-US"/>
              <a:t>When </a:t>
            </a:r>
            <a:r>
              <a:rPr lang="en-US" b="1"/>
              <a:t>tryptophan levels are  low</a:t>
            </a:r>
            <a:r>
              <a:rPr lang="en-US"/>
              <a:t>, the ribosome pauses at the Trp codons in sequence 1. Formation of the paired structure between sequences 2 and 3 </a:t>
            </a:r>
            <a:r>
              <a:rPr lang="en-US" b="1"/>
              <a:t>prevents attenuation </a:t>
            </a:r>
            <a:r>
              <a:rPr lang="en-US"/>
              <a:t>because sequence 3 is no longer available to form the attenuator structure with sequence 4.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DA1073A2-4E77-0641-A463-6C1A4F382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052" y="2676522"/>
            <a:ext cx="6563136" cy="25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7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B75C627-B05F-B744-91CA-E1EAFCE85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4686" y="725488"/>
            <a:ext cx="8604453" cy="518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7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C095E-38F1-9249-AADC-CDA809B01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Contents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74FA-24C9-CE43-809A-F9357125C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  <a:p>
            <a:r>
              <a:rPr lang="en-US" b="1" dirty="0"/>
              <a:t>Operon component</a:t>
            </a:r>
          </a:p>
          <a:p>
            <a:r>
              <a:rPr lang="en-US" b="1" dirty="0"/>
              <a:t>Type of Operon</a:t>
            </a:r>
          </a:p>
          <a:p>
            <a:r>
              <a:rPr lang="en-US" b="1" dirty="0"/>
              <a:t>Lac operon</a:t>
            </a:r>
          </a:p>
          <a:p>
            <a:r>
              <a:rPr lang="en-US" b="1" dirty="0"/>
              <a:t>Tryptophan operon</a:t>
            </a:r>
          </a:p>
          <a:p>
            <a:r>
              <a:rPr lang="en-US" b="1" dirty="0"/>
              <a:t>Arabinose operon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28765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1A218EFF-1E12-BF46-A809-8697D94EA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6217" y="843965"/>
            <a:ext cx="7842071" cy="543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189F4-5AF1-A84D-90E3-EA8C9D014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156" y="1226344"/>
            <a:ext cx="7620000" cy="4684878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The lack of tryptophan causes ribosomes to stall at these codons, covering region of the mRNA required for formation of the attenuation hairpin. </a:t>
            </a:r>
          </a:p>
          <a:p>
            <a:r>
              <a:rPr lang="en-US"/>
              <a:t>This prevents attenuation and thus allows transcription continue. </a:t>
            </a:r>
          </a:p>
        </p:txBody>
      </p:sp>
    </p:spTree>
    <p:extLst>
      <p:ext uri="{BB962C8B-B14F-4D97-AF65-F5344CB8AC3E}">
        <p14:creationId xmlns:p14="http://schemas.microsoft.com/office/powerpoint/2010/main" val="135570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086F9-E8A6-6B49-9AEC-E4BE00BE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832" y="946777"/>
            <a:ext cx="8158419" cy="1315409"/>
          </a:xfrm>
        </p:spPr>
        <p:txBody>
          <a:bodyPr/>
          <a:lstStyle/>
          <a:p>
            <a:pPr algn="ctr"/>
            <a:r>
              <a:rPr lang="en-US" b="1"/>
              <a:t>Arabinose 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8D8F0-CC1C-F546-BE1A-4A8D52850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149" y="2381250"/>
            <a:ext cx="8162132" cy="4006222"/>
          </a:xfrm>
        </p:spPr>
        <p:txBody>
          <a:bodyPr/>
          <a:lstStyle/>
          <a:p>
            <a:r>
              <a:rPr lang="en-US"/>
              <a:t>The three structural genes (</a:t>
            </a:r>
            <a:r>
              <a:rPr lang="en-US" b="1" i="1"/>
              <a:t>araB</a:t>
            </a:r>
            <a:r>
              <a:rPr lang="en-US" i="1"/>
              <a:t>, </a:t>
            </a:r>
            <a:r>
              <a:rPr lang="en-US" b="1" i="1"/>
              <a:t>araA, araD</a:t>
            </a:r>
            <a:r>
              <a:rPr lang="en-US"/>
              <a:t>) encode for enzymes needed for the metabolism of the sugar arabinose in bacterial cells.</a:t>
            </a:r>
          </a:p>
          <a:p>
            <a:r>
              <a:rPr lang="en-US" i="1"/>
              <a:t>araB, araA </a:t>
            </a:r>
            <a:r>
              <a:rPr lang="en-US"/>
              <a:t>and</a:t>
            </a:r>
            <a:r>
              <a:rPr lang="en-US" i="1"/>
              <a:t> araD </a:t>
            </a:r>
            <a:r>
              <a:rPr lang="en-US"/>
              <a:t>encode for enzymes kinase, isomerase and epimerase.</a:t>
            </a:r>
          </a:p>
          <a:p>
            <a:r>
              <a:rPr lang="en-US"/>
              <a:t>Isomerase converts arabinose to ribulose. </a:t>
            </a:r>
          </a:p>
          <a:p>
            <a:r>
              <a:rPr lang="en-US"/>
              <a:t>Kinase converts ribulose to ribulose-5-phosphate.</a:t>
            </a:r>
          </a:p>
          <a:p>
            <a:endParaRPr lang="en-US"/>
          </a:p>
          <a:p>
            <a:endParaRPr lang="en-US"/>
          </a:p>
          <a:p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7609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8F709-EAC4-F14B-BABD-4B2DB5785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5400" y="1464469"/>
            <a:ext cx="7995444" cy="3553784"/>
          </a:xfrm>
        </p:spPr>
        <p:txBody>
          <a:bodyPr/>
          <a:lstStyle/>
          <a:p>
            <a:r>
              <a:rPr lang="en-US"/>
              <a:t>The arabinose operon also contains the Arabinose C gene which produce </a:t>
            </a:r>
            <a:r>
              <a:rPr lang="en-US" b="1" i="1"/>
              <a:t>araC </a:t>
            </a:r>
            <a:r>
              <a:rPr lang="en-US"/>
              <a:t>protein. </a:t>
            </a:r>
          </a:p>
          <a:p>
            <a:r>
              <a:rPr lang="en-US"/>
              <a:t>The </a:t>
            </a:r>
            <a:r>
              <a:rPr lang="en-US" i="1"/>
              <a:t>araC</a:t>
            </a:r>
            <a:r>
              <a:rPr lang="en-US"/>
              <a:t> gene regulates the expression of the structural genes and the </a:t>
            </a:r>
            <a:r>
              <a:rPr lang="en-US" i="1"/>
              <a:t>araC </a:t>
            </a:r>
            <a:r>
              <a:rPr lang="en-US"/>
              <a:t>protein.</a:t>
            </a:r>
          </a:p>
          <a:p>
            <a:r>
              <a:rPr lang="en-US"/>
              <a:t>Thus, the </a:t>
            </a:r>
            <a:r>
              <a:rPr lang="en-US" b="1" i="1"/>
              <a:t>araC </a:t>
            </a:r>
            <a:r>
              <a:rPr lang="en-US" b="1"/>
              <a:t>gene is autoregulated.</a:t>
            </a:r>
          </a:p>
          <a:p>
            <a:r>
              <a:rPr lang="en-US"/>
              <a:t>The presence of both arabinose and </a:t>
            </a:r>
            <a:r>
              <a:rPr lang="en-US" i="1"/>
              <a:t>araC </a:t>
            </a:r>
            <a:r>
              <a:rPr lang="en-US"/>
              <a:t>gene product activate the expression of the BAD genes. </a:t>
            </a:r>
          </a:p>
        </p:txBody>
      </p:sp>
    </p:spTree>
    <p:extLst>
      <p:ext uri="{BB962C8B-B14F-4D97-AF65-F5344CB8AC3E}">
        <p14:creationId xmlns:p14="http://schemas.microsoft.com/office/powerpoint/2010/main" val="16107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2DC1B-37E8-4A4E-80A4-3725941D7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844" y="661964"/>
            <a:ext cx="9036844" cy="5684067"/>
          </a:xfrm>
        </p:spPr>
        <p:txBody>
          <a:bodyPr/>
          <a:lstStyle/>
          <a:p>
            <a:r>
              <a:rPr lang="en-US"/>
              <a:t>The </a:t>
            </a:r>
            <a:r>
              <a:rPr lang="en-US" i="1"/>
              <a:t>araC </a:t>
            </a:r>
            <a:r>
              <a:rPr lang="en-US"/>
              <a:t>gene is adjacent to the </a:t>
            </a:r>
            <a:r>
              <a:rPr lang="en-US" i="1"/>
              <a:t>ara </a:t>
            </a:r>
            <a:r>
              <a:rPr lang="en-US"/>
              <a:t>operon. </a:t>
            </a:r>
          </a:p>
          <a:p>
            <a:pPr marL="800100" lvl="2" indent="0">
              <a:buNone/>
            </a:pPr>
            <a:r>
              <a:rPr lang="en-US" sz="1800" b="1"/>
              <a:t>--</a:t>
            </a:r>
            <a:r>
              <a:rPr lang="en-US" sz="1800"/>
              <a:t>It has its own promoter, </a:t>
            </a:r>
            <a:r>
              <a:rPr lang="en-US" sz="1800" i="1"/>
              <a:t>Pc</a:t>
            </a:r>
            <a:r>
              <a:rPr lang="en-US" sz="1600"/>
              <a:t> </a:t>
            </a:r>
          </a:p>
          <a:p>
            <a:pPr marL="800100" lvl="2" indent="0">
              <a:buNone/>
            </a:pPr>
            <a:r>
              <a:rPr lang="en-US" sz="1600" b="1"/>
              <a:t>--</a:t>
            </a:r>
            <a:r>
              <a:rPr lang="en-US" sz="1600"/>
              <a:t>It encodes a regulatory protein, </a:t>
            </a:r>
            <a:r>
              <a:rPr lang="en-US" sz="1600" i="1"/>
              <a:t>AraC. </a:t>
            </a:r>
          </a:p>
          <a:p>
            <a:pPr marL="800100" lvl="2" indent="0">
              <a:buNone/>
            </a:pPr>
            <a:r>
              <a:rPr lang="en-US" sz="1600" b="1"/>
              <a:t>--</a:t>
            </a:r>
            <a:r>
              <a:rPr lang="en-US" sz="1600"/>
              <a:t>AraC  can binds to </a:t>
            </a:r>
            <a:r>
              <a:rPr lang="en-US" sz="1600" b="1"/>
              <a:t>three different operator </a:t>
            </a:r>
            <a:r>
              <a:rPr lang="en-US" sz="1600"/>
              <a:t>sites,</a:t>
            </a:r>
          </a:p>
          <a:p>
            <a:pPr marL="800100" lvl="2" indent="0">
              <a:buNone/>
            </a:pPr>
            <a:r>
              <a:rPr lang="en-US" sz="1600" b="1"/>
              <a:t>               </a:t>
            </a:r>
            <a:r>
              <a:rPr lang="en-US" sz="1600"/>
              <a:t>designated as </a:t>
            </a:r>
            <a:r>
              <a:rPr lang="en-US" sz="1600" b="1" i="1"/>
              <a:t>araI, araO</a:t>
            </a:r>
            <a:r>
              <a:rPr lang="en-US" sz="1600" b="1" i="1" baseline="-25000"/>
              <a:t>1 </a:t>
            </a:r>
            <a:r>
              <a:rPr lang="en-US" sz="1600"/>
              <a:t>and </a:t>
            </a:r>
            <a:r>
              <a:rPr lang="en-US" sz="1600" b="1" i="1"/>
              <a:t>araO</a:t>
            </a:r>
            <a:r>
              <a:rPr lang="en-US" baseline="-25000"/>
              <a:t>2</a:t>
            </a:r>
            <a:r>
              <a:rPr lang="en-US" sz="1600" b="1" i="1"/>
              <a:t> </a:t>
            </a:r>
          </a:p>
          <a:p>
            <a:pPr marL="800100" lvl="2" indent="0">
              <a:buNone/>
            </a:pPr>
            <a:endParaRPr lang="en-US" sz="1600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47F0A49-65EF-8542-98DA-3293C77AA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219" y="2941098"/>
            <a:ext cx="8215311" cy="316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1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EFC3B-684B-E34C-9DEF-7EDB50879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656" y="540766"/>
            <a:ext cx="8911687" cy="1280890"/>
          </a:xfrm>
        </p:spPr>
        <p:txBody>
          <a:bodyPr/>
          <a:lstStyle/>
          <a:p>
            <a:pPr algn="ctr"/>
            <a:r>
              <a:rPr lang="en-US" b="1"/>
              <a:t>Negative regulation of ara 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E1F05-8F0D-A44B-B957-11250A44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3656" y="1821656"/>
            <a:ext cx="7970044" cy="3500438"/>
          </a:xfrm>
        </p:spPr>
        <p:txBody>
          <a:bodyPr/>
          <a:lstStyle/>
          <a:p>
            <a:r>
              <a:rPr lang="en-US"/>
              <a:t>When </a:t>
            </a:r>
            <a:r>
              <a:rPr lang="en-US" b="1"/>
              <a:t>Arabinose is absent, </a:t>
            </a:r>
            <a:r>
              <a:rPr lang="en-US"/>
              <a:t>the AraC protein acts as a negative regulator. </a:t>
            </a:r>
          </a:p>
          <a:p>
            <a:r>
              <a:rPr lang="en-US"/>
              <a:t>AraC acts as a dimer and causes the DNA loop. </a:t>
            </a:r>
          </a:p>
          <a:p>
            <a:r>
              <a:rPr lang="en-US"/>
              <a:t>Looping brings araI and araO</a:t>
            </a:r>
            <a:r>
              <a:rPr lang="en-US" baseline="-25000"/>
              <a:t>2</a:t>
            </a:r>
            <a:r>
              <a:rPr lang="en-US"/>
              <a:t> sites in proximity to one another. </a:t>
            </a:r>
          </a:p>
          <a:p>
            <a:r>
              <a:rPr lang="en-US"/>
              <a:t>One araC monomer binds to araI and a second monomer binds to araO</a:t>
            </a:r>
            <a:r>
              <a:rPr lang="en-US" baseline="-25000"/>
              <a:t>2</a:t>
            </a:r>
          </a:p>
          <a:p>
            <a:r>
              <a:rPr lang="en-US"/>
              <a:t>Binding of araC prevents RNA Polymerase from binding to the P</a:t>
            </a:r>
            <a:r>
              <a:rPr lang="en-US" baseline="-25000"/>
              <a:t>BAD</a:t>
            </a:r>
            <a:r>
              <a:rPr lang="en-US"/>
              <a:t> promoter. </a:t>
            </a:r>
          </a:p>
          <a:p>
            <a:r>
              <a:rPr lang="en-US"/>
              <a:t>Transcription not occur. </a:t>
            </a:r>
          </a:p>
        </p:txBody>
      </p:sp>
    </p:spTree>
    <p:extLst>
      <p:ext uri="{BB962C8B-B14F-4D97-AF65-F5344CB8AC3E}">
        <p14:creationId xmlns:p14="http://schemas.microsoft.com/office/powerpoint/2010/main" val="82154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586F9-E6C8-4F43-BD97-3443A679D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97781"/>
            <a:ext cx="8915400" cy="4613441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Operon inhibited in the absence of Arabinose: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9DD97C9-D11A-9F4E-BCD7-F412A8BF0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556" y="2313046"/>
            <a:ext cx="7504225" cy="279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D996-A10B-404B-B093-434B369A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8206044" cy="1209453"/>
          </a:xfrm>
        </p:spPr>
        <p:txBody>
          <a:bodyPr/>
          <a:lstStyle/>
          <a:p>
            <a:pPr algn="ctr"/>
            <a:r>
              <a:rPr lang="en-US" b="1"/>
              <a:t>Positive regulation of ara operon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DA2EA-6954-E547-A4A6-EA9B4F000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031" y="2133600"/>
            <a:ext cx="7881938" cy="3777622"/>
          </a:xfrm>
        </p:spPr>
        <p:txBody>
          <a:bodyPr/>
          <a:lstStyle/>
          <a:p>
            <a:r>
              <a:rPr lang="en-US"/>
              <a:t>When </a:t>
            </a:r>
            <a:r>
              <a:rPr lang="en-US" b="1"/>
              <a:t>Arabinose is present</a:t>
            </a:r>
            <a:r>
              <a:rPr lang="en-US"/>
              <a:t>, it binds to AraC protein and changes AraC conformation.</a:t>
            </a:r>
          </a:p>
          <a:p>
            <a:r>
              <a:rPr lang="en-US"/>
              <a:t>An arabinose-AraC dimer complex binds preferentially  to AraI and not to the AraO</a:t>
            </a:r>
            <a:r>
              <a:rPr lang="en-US" baseline="-25000"/>
              <a:t>2  </a:t>
            </a:r>
            <a:r>
              <a:rPr lang="en-US"/>
              <a:t>which causes ‘opening’ of the loop. </a:t>
            </a:r>
          </a:p>
          <a:p>
            <a:r>
              <a:rPr lang="en-US"/>
              <a:t>This allows RNA Polymerase to bind to P</a:t>
            </a:r>
            <a:r>
              <a:rPr lang="en-US" baseline="-25000"/>
              <a:t>BAD</a:t>
            </a:r>
            <a:r>
              <a:rPr lang="en-US"/>
              <a:t>  </a:t>
            </a:r>
          </a:p>
          <a:p>
            <a:r>
              <a:rPr lang="en-US"/>
              <a:t>If glucose levels are low, cAMP-CAP complex binds to P</a:t>
            </a:r>
            <a:r>
              <a:rPr lang="en-US" baseline="-25000"/>
              <a:t>C </a:t>
            </a:r>
            <a:r>
              <a:rPr lang="en-US"/>
              <a:t>and active the transcription. </a:t>
            </a:r>
            <a:endParaRPr lang="en-US" baseline="-25000"/>
          </a:p>
        </p:txBody>
      </p:sp>
    </p:spTree>
    <p:extLst>
      <p:ext uri="{BB962C8B-B14F-4D97-AF65-F5344CB8AC3E}">
        <p14:creationId xmlns:p14="http://schemas.microsoft.com/office/powerpoint/2010/main" val="27034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1EF1A-B2DE-C844-B116-064448515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031" y="1200379"/>
            <a:ext cx="8915400" cy="4775108"/>
          </a:xfrm>
        </p:spPr>
        <p:txBody>
          <a:bodyPr/>
          <a:lstStyle/>
          <a:p>
            <a:r>
              <a:rPr lang="en-US" b="1"/>
              <a:t>Operon activated in the presence of Arabinose :</a:t>
            </a:r>
          </a:p>
          <a:p>
            <a:pPr marL="0" indent="0">
              <a:buNone/>
            </a:pPr>
            <a:endParaRPr lang="en-US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74A17A4-607B-1B43-988E-4BA78B6EA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950" y="1944426"/>
            <a:ext cx="7958481" cy="328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19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39F5-EFEA-A84A-92FB-AE56FDA73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Summary of ara operon regulation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292C3DC-703E-534C-B09E-F0B4ED741E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7257" y="1905000"/>
            <a:ext cx="7505055" cy="432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EC719-3B85-D041-AAB1-5896C9CB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33EC4-4EC3-2046-9B6D-57EC40D90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032396"/>
            <a:ext cx="9084865" cy="4563666"/>
          </a:xfrm>
        </p:spPr>
        <p:txBody>
          <a:bodyPr/>
          <a:lstStyle/>
          <a:p>
            <a:r>
              <a:rPr lang="en-US" dirty="0"/>
              <a:t>Operon is an operating unit which can be defined as the cluster of genes located together on the chromosomes and transcribed together . </a:t>
            </a:r>
          </a:p>
          <a:p>
            <a:endParaRPr lang="en-US" dirty="0"/>
          </a:p>
          <a:p>
            <a:r>
              <a:rPr lang="en-US" dirty="0"/>
              <a:t>It is group of </a:t>
            </a:r>
            <a:r>
              <a:rPr lang="en-US" dirty="0">
                <a:solidFill>
                  <a:schemeClr val="tx1"/>
                </a:solidFill>
              </a:rPr>
              <a:t>closely</a:t>
            </a:r>
            <a:r>
              <a:rPr lang="en-US" dirty="0"/>
              <a:t> linked structural genes and associated control gene which regulate the metabolic activity. </a:t>
            </a:r>
          </a:p>
          <a:p>
            <a:endParaRPr lang="en-US" dirty="0"/>
          </a:p>
          <a:p>
            <a:r>
              <a:rPr lang="en-US" dirty="0"/>
              <a:t>The classical operon model was formulated by Jacob and Monod in 1961.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866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FFF4D-92CB-9442-BEA3-E8641CEDB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785812"/>
            <a:ext cx="7729794" cy="1119187"/>
          </a:xfrm>
        </p:spPr>
        <p:txBody>
          <a:bodyPr/>
          <a:lstStyle/>
          <a:p>
            <a:pPr algn="ctr"/>
            <a:r>
              <a:rPr lang="en-US" b="1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302A1-3D5B-E246-AB71-FEB14B6E0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1219"/>
            <a:ext cx="7828757" cy="3780003"/>
          </a:xfrm>
        </p:spPr>
        <p:txBody>
          <a:bodyPr/>
          <a:lstStyle/>
          <a:p>
            <a:r>
              <a:rPr lang="en-US"/>
              <a:t>The lac operon (article) | Gene regulation | Khan Academy https://www.khanacademy.org › biology</a:t>
            </a:r>
          </a:p>
          <a:p>
            <a:r>
              <a:rPr lang="en-US"/>
              <a:t>The trp operon (article) | Gene regulation | Khan Academy https://www.khanacademy.org › biology</a:t>
            </a:r>
          </a:p>
          <a:p>
            <a:r>
              <a:rPr lang="en-US"/>
              <a:t>Genetics – Verma &amp; Agarwal</a:t>
            </a:r>
          </a:p>
          <a:p>
            <a:r>
              <a:rPr lang="en-US"/>
              <a:t>Genetics – Rastogi</a:t>
            </a:r>
          </a:p>
          <a:p>
            <a:r>
              <a:rPr lang="en-US"/>
              <a:t>Google images </a:t>
            </a:r>
          </a:p>
        </p:txBody>
      </p:sp>
    </p:spTree>
    <p:extLst>
      <p:ext uri="{BB962C8B-B14F-4D97-AF65-F5344CB8AC3E}">
        <p14:creationId xmlns:p14="http://schemas.microsoft.com/office/powerpoint/2010/main" val="416420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A06B-A110-2845-9CD0-6C3FC581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7086856" cy="4781328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b="1">
                <a:solidFill>
                  <a:schemeClr val="accent4">
                    <a:lumMod val="50000"/>
                  </a:schemeClr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246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93423-F7CC-C04B-A69B-139237F0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Operon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BC57B-E618-B44D-9310-A6C2A3D38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0181" y="1955006"/>
            <a:ext cx="8915400" cy="3777622"/>
          </a:xfrm>
        </p:spPr>
        <p:txBody>
          <a:bodyPr anchor="t"/>
          <a:lstStyle/>
          <a:p>
            <a:r>
              <a:rPr lang="en-US" b="1" dirty="0"/>
              <a:t>Promoter</a:t>
            </a:r>
          </a:p>
          <a:p>
            <a:pPr marL="0" indent="0">
              <a:buNone/>
            </a:pPr>
            <a:r>
              <a:rPr lang="en-US" b="1" dirty="0"/>
              <a:t>            --</a:t>
            </a:r>
            <a:r>
              <a:rPr lang="en-US" dirty="0"/>
              <a:t>Region on DNA where RNA Polymerase binds to start transcription. </a:t>
            </a:r>
          </a:p>
          <a:p>
            <a:pPr marL="0" indent="0">
              <a:buNone/>
            </a:pPr>
            <a:r>
              <a:rPr lang="en-US" b="1" dirty="0"/>
              <a:t>            --</a:t>
            </a:r>
            <a:r>
              <a:rPr lang="en-US" dirty="0"/>
              <a:t>Acts as the on/off switch for genes. </a:t>
            </a:r>
          </a:p>
          <a:p>
            <a:r>
              <a:rPr lang="en-US" b="1" dirty="0"/>
              <a:t>Operator </a:t>
            </a:r>
          </a:p>
          <a:p>
            <a:pPr marL="0" indent="0">
              <a:buNone/>
            </a:pPr>
            <a:r>
              <a:rPr lang="en-US" b="1" dirty="0"/>
              <a:t>            --</a:t>
            </a:r>
            <a:r>
              <a:rPr lang="en-US" dirty="0"/>
              <a:t>Region on DNA that controls access of RNA Polymerase to genes. </a:t>
            </a:r>
          </a:p>
          <a:p>
            <a:pPr marL="0" indent="0">
              <a:buNone/>
            </a:pPr>
            <a:r>
              <a:rPr lang="en-US" b="1" dirty="0"/>
              <a:t>            --</a:t>
            </a:r>
            <a:r>
              <a:rPr lang="en-US" dirty="0"/>
              <a:t>Can activate or repress transcription. </a:t>
            </a:r>
          </a:p>
          <a:p>
            <a:r>
              <a:rPr lang="en-US" b="1" dirty="0"/>
              <a:t>Structural genes </a:t>
            </a:r>
          </a:p>
          <a:p>
            <a:pPr marL="0" indent="0">
              <a:buNone/>
            </a:pPr>
            <a:r>
              <a:rPr lang="en-US" b="1" dirty="0"/>
              <a:t>            --</a:t>
            </a:r>
            <a:r>
              <a:rPr lang="en-US" dirty="0"/>
              <a:t>Genes to be transcribed by RNA Polymerase. 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aseline="-25000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8477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AC1DE-A079-D345-9BC6-C86935F2A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Types of 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29FA-7EF9-A74B-BE84-75421908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Inducible : </a:t>
            </a:r>
            <a:r>
              <a:rPr lang="en-US"/>
              <a:t>Initial condition off</a:t>
            </a:r>
          </a:p>
          <a:p>
            <a:pPr marL="0" indent="0">
              <a:buNone/>
            </a:pPr>
            <a:r>
              <a:rPr lang="en-US" b="1"/>
              <a:t>                                       </a:t>
            </a:r>
            <a:r>
              <a:rPr lang="en-US"/>
              <a:t>Inducer Switches operon on.</a:t>
            </a:r>
          </a:p>
          <a:p>
            <a:pPr marL="0" indent="0">
              <a:buNone/>
            </a:pPr>
            <a:r>
              <a:rPr lang="en-US"/>
              <a:t>                         Example : </a:t>
            </a:r>
            <a:r>
              <a:rPr lang="en-US" b="1"/>
              <a:t>Lac-operon</a:t>
            </a:r>
            <a:endParaRPr lang="en-US"/>
          </a:p>
          <a:p>
            <a:r>
              <a:rPr lang="en-US" b="1"/>
              <a:t>Repressible : </a:t>
            </a:r>
            <a:r>
              <a:rPr lang="en-US"/>
              <a:t>Initial condition on</a:t>
            </a:r>
          </a:p>
          <a:p>
            <a:pPr marL="0" indent="0">
              <a:buNone/>
            </a:pPr>
            <a:r>
              <a:rPr lang="en-US" b="1"/>
              <a:t>                                        </a:t>
            </a:r>
            <a:r>
              <a:rPr lang="en-US"/>
              <a:t>Repressor Switches operon off. </a:t>
            </a:r>
          </a:p>
          <a:p>
            <a:pPr marL="0" indent="0">
              <a:buNone/>
            </a:pPr>
            <a:r>
              <a:rPr lang="en-US"/>
              <a:t>                         Example :</a:t>
            </a:r>
            <a:r>
              <a:rPr lang="en-US" b="1"/>
              <a:t> Trp-operon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31AE7-158E-FA41-A0DA-73D559EB9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Lac-operon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F0EA-B7EE-9D4A-8751-27EAEE231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Lactose operon designated as </a:t>
            </a:r>
            <a:r>
              <a:rPr lang="en-US" b="1" dirty="0"/>
              <a:t>Lac-operon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The Lac-operon codes for enzymes </a:t>
            </a:r>
            <a:r>
              <a:rPr lang="en-US" dirty="0" err="1"/>
              <a:t>invovled</a:t>
            </a:r>
            <a:r>
              <a:rPr lang="en-US" dirty="0"/>
              <a:t> in the catabolism of lactose.</a:t>
            </a:r>
          </a:p>
          <a:p>
            <a:endParaRPr lang="en-US" dirty="0"/>
          </a:p>
          <a:p>
            <a:r>
              <a:rPr lang="en-US" dirty="0"/>
              <a:t>Lactose is the disaccharide which is made up of glucose and galactose.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It is the inducible operon since the presence of lactose induce the operon to switch on. </a:t>
            </a:r>
          </a:p>
        </p:txBody>
      </p:sp>
    </p:spTree>
    <p:extLst>
      <p:ext uri="{BB962C8B-B14F-4D97-AF65-F5344CB8AC3E}">
        <p14:creationId xmlns:p14="http://schemas.microsoft.com/office/powerpoint/2010/main" val="395338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4EE83-DBF4-C746-9224-E8CBA7159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Structure of Lac-Operon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35D6B-488A-1B4D-A2EF-003D92FF0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1462" y="1586623"/>
            <a:ext cx="7694612" cy="4647267"/>
          </a:xfrm>
        </p:spPr>
        <p:txBody>
          <a:bodyPr anchor="t"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Regulatory gene:</a:t>
            </a:r>
          </a:p>
          <a:p>
            <a:pPr lvl="1"/>
            <a:r>
              <a:rPr lang="en-US" dirty="0"/>
              <a:t>Regulatory gene is the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dirty="0"/>
              <a:t>gene that code for the </a:t>
            </a:r>
            <a:r>
              <a:rPr lang="en-US" b="1" dirty="0"/>
              <a:t>repressor protein.</a:t>
            </a:r>
          </a:p>
          <a:p>
            <a:pPr lvl="1"/>
            <a:r>
              <a:rPr lang="en-US" dirty="0"/>
              <a:t>This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dirty="0"/>
              <a:t>gene is expressed in all the time hence it is also known as constitutive gene. 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Structural gene:</a:t>
            </a:r>
          </a:p>
          <a:p>
            <a:pPr lvl="1"/>
            <a:r>
              <a:rPr lang="en-US" dirty="0"/>
              <a:t>Three structural gene </a:t>
            </a:r>
            <a:r>
              <a:rPr lang="en-US" b="1" dirty="0"/>
              <a:t>Lac z</a:t>
            </a:r>
            <a:r>
              <a:rPr lang="en-US" dirty="0"/>
              <a:t>, </a:t>
            </a:r>
            <a:r>
              <a:rPr lang="en-US" b="1" dirty="0"/>
              <a:t>Lac y, Lac a </a:t>
            </a:r>
            <a:r>
              <a:rPr lang="en-US" dirty="0"/>
              <a:t>involved in the synthesis of enzymes for the lactose catabolism. </a:t>
            </a:r>
            <a:endParaRPr lang="en-US" b="1" dirty="0"/>
          </a:p>
          <a:p>
            <a:pPr lvl="1"/>
            <a:r>
              <a:rPr lang="en-US" dirty="0"/>
              <a:t>The 3 genes as Transcribed in a </a:t>
            </a:r>
            <a:r>
              <a:rPr lang="en-US" dirty="0" err="1"/>
              <a:t>polycistronic</a:t>
            </a:r>
            <a:r>
              <a:rPr lang="en-US" dirty="0"/>
              <a:t> mRNA.</a:t>
            </a:r>
          </a:p>
          <a:p>
            <a:pPr lvl="1"/>
            <a:r>
              <a:rPr lang="en-US" b="1" dirty="0"/>
              <a:t>Lac z </a:t>
            </a:r>
            <a:r>
              <a:rPr lang="en-US" dirty="0"/>
              <a:t>code for </a:t>
            </a:r>
            <a:r>
              <a:rPr lang="en-US" b="1" dirty="0" err="1"/>
              <a:t>Betagalactosidase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Lac y </a:t>
            </a:r>
            <a:r>
              <a:rPr lang="en-US" dirty="0"/>
              <a:t>code for  </a:t>
            </a:r>
            <a:r>
              <a:rPr lang="en-US" b="1" dirty="0"/>
              <a:t>Lac </a:t>
            </a:r>
            <a:r>
              <a:rPr lang="en-US" b="1" dirty="0" err="1"/>
              <a:t>permease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Lac a </a:t>
            </a:r>
            <a:r>
              <a:rPr lang="en-US" dirty="0"/>
              <a:t>code for </a:t>
            </a:r>
            <a:r>
              <a:rPr lang="en-US" b="1" dirty="0" err="1"/>
              <a:t>Transacetylase</a:t>
            </a:r>
            <a:r>
              <a:rPr lang="en-US" b="1" dirty="0"/>
              <a:t>. </a:t>
            </a:r>
          </a:p>
          <a:p>
            <a:pPr marL="400050">
              <a:buFont typeface="+mj-lt"/>
              <a:buAutoNum type="arabicPeriod"/>
            </a:pPr>
            <a:r>
              <a:rPr lang="en-US" b="1" dirty="0"/>
              <a:t>Promoter</a:t>
            </a:r>
          </a:p>
          <a:p>
            <a:pPr marL="400050">
              <a:buFont typeface="+mj-lt"/>
              <a:buAutoNum type="arabicPeriod"/>
            </a:pPr>
            <a:r>
              <a:rPr lang="en-US" b="1" dirty="0"/>
              <a:t>Operator</a:t>
            </a:r>
          </a:p>
          <a:p>
            <a:pPr marL="400050">
              <a:buFont typeface="+mj-lt"/>
              <a:buAutoNum type="arabicPeriod"/>
            </a:pPr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0935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C914-4AC5-8245-A1F6-5E99DA908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436171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A6749355-E567-2E4C-AA8C-0FCA6383C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5" y="624109"/>
            <a:ext cx="7333534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36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1377</Words>
  <Application>Microsoft Office PowerPoint</Application>
  <PresentationFormat>Widescreen</PresentationFormat>
  <Paragraphs>199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Century Gothic</vt:lpstr>
      <vt:lpstr>Wingdings 3</vt:lpstr>
      <vt:lpstr>Wisp</vt:lpstr>
      <vt:lpstr>Operon system </vt:lpstr>
      <vt:lpstr>PowerPoint Presentation</vt:lpstr>
      <vt:lpstr>Contents </vt:lpstr>
      <vt:lpstr>Introduction</vt:lpstr>
      <vt:lpstr>Operon component</vt:lpstr>
      <vt:lpstr>Types of Operon</vt:lpstr>
      <vt:lpstr>Lac-operon</vt:lpstr>
      <vt:lpstr>Structure of Lac-Operon</vt:lpstr>
      <vt:lpstr>PowerPoint Presentation</vt:lpstr>
      <vt:lpstr>Negative control of Lac-operon</vt:lpstr>
      <vt:lpstr>PowerPoint Presentation</vt:lpstr>
      <vt:lpstr>PowerPoint Presentation</vt:lpstr>
      <vt:lpstr>PowerPoint Presentation</vt:lpstr>
      <vt:lpstr>Positive control of Lac-operon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Tryptophan-operon</vt:lpstr>
      <vt:lpstr>Structure of Trp operon</vt:lpstr>
      <vt:lpstr>Trp operon </vt:lpstr>
      <vt:lpstr>Regulation of trp operon</vt:lpstr>
      <vt:lpstr>PowerPoint Presentation</vt:lpstr>
      <vt:lpstr>Attenuation in the trp operon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Arabinose operon</vt:lpstr>
      <vt:lpstr>PowerPoint Presentation</vt:lpstr>
      <vt:lpstr>PowerPoint Presentation</vt:lpstr>
      <vt:lpstr>Negative regulation of ara operon</vt:lpstr>
      <vt:lpstr>PowerPoint Presentation</vt:lpstr>
      <vt:lpstr>Positive regulation of ara operon </vt:lpstr>
      <vt:lpstr>PowerPoint Presentation</vt:lpstr>
      <vt:lpstr>Summary of ara operon regulation</vt:lpstr>
      <vt:lpstr>Reference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Operon system </dc:title>
  <cp:lastModifiedBy>Windows User</cp:lastModifiedBy>
  <cp:revision>23</cp:revision>
  <dcterms:modified xsi:type="dcterms:W3CDTF">2020-09-15T11:18:44Z</dcterms:modified>
</cp:coreProperties>
</file>