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ED756E-E665-4434-9041-74E27A76A6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B4047D-194D-4B5D-AC69-3C961824D16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B4047D-194D-4B5D-AC69-3C961824D161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78999-4864-4D1F-84D5-67A9011F37E0}" type="datetime1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Binod Goswami's classes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9788-9E33-46F7-A005-DBE2711FE8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31F0-0F3E-4A2E-8576-5925EEBE621C}" type="datetime1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Binod Goswami's classes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9788-9E33-46F7-A005-DBE2711FE8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F28EB-7EFE-4166-BD04-BDA2A5063BF7}" type="datetime1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Binod Goswami's classes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9788-9E33-46F7-A005-DBE2711FE8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91A3-FA43-4C55-B2F5-EC23E48DD756}" type="datetime1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Binod Goswami's classes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9788-9E33-46F7-A005-DBE2711FE8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511F-7C62-4494-A2F0-64EDA6EFBF0E}" type="datetime1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Binod Goswami's classes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9788-9E33-46F7-A005-DBE2711FE8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DB7D9-4763-4D8C-9FEC-FC5289DC9D30}" type="datetime1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Binod Goswami's classes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9788-9E33-46F7-A005-DBE2711FE8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8F72A-5B55-4AE7-8DB0-A5C886C7400D}" type="datetime1">
              <a:rPr lang="en-US" smtClean="0"/>
              <a:t>5/26/2021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Binod Goswami's classes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9788-9E33-46F7-A005-DBE2711FE8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CE83-1510-4353-A2AB-76D275B1C112}" type="datetime1">
              <a:rPr lang="en-US" smtClean="0"/>
              <a:t>5/26/2021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Binod Goswami's classes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9788-9E33-46F7-A005-DBE2711FE8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FA17A-EEB2-415F-AC88-481A8EAFFC22}" type="datetime1">
              <a:rPr lang="en-US" smtClean="0"/>
              <a:t>5/26/2021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Binod Goswami's classes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9788-9E33-46F7-A005-DBE2711FE8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5102-3521-46E0-934D-535F6BA7BA71}" type="datetime1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Binod Goswami's classes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9788-9E33-46F7-A005-DBE2711FE8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9EFF-C79F-48E6-B1C1-5811B38B7F4F}" type="datetime1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Binod Goswami's classes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9788-9E33-46F7-A005-DBE2711FE8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188AF-2D6B-4337-891E-B21C62DA6E08}" type="datetime1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Binod Goswami's classes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D9788-9E33-46F7-A005-DBE2711FE8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onomicsdiscussion.net/wp-content/uploads/2016/01/clip_image0041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774700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2000" cap="none" dirty="0" err="1" smtClean="0"/>
              <a:t>Binod</a:t>
            </a:r>
            <a:r>
              <a:rPr lang="en-US" sz="2000" cap="none" dirty="0" smtClean="0"/>
              <a:t> </a:t>
            </a:r>
            <a:r>
              <a:rPr lang="en-US" sz="2000" cap="none" dirty="0" err="1" smtClean="0"/>
              <a:t>Goswami</a:t>
            </a:r>
            <a:r>
              <a:rPr lang="en-US" sz="2000" cap="none" dirty="0" smtClean="0"/>
              <a:t>, </a:t>
            </a:r>
            <a:r>
              <a:rPr lang="en-US" sz="2000" cap="none" dirty="0"/>
              <a:t>N</a:t>
            </a:r>
            <a:r>
              <a:rPr lang="en-US" sz="2000" cap="none" dirty="0" smtClean="0"/>
              <a:t>owgong Girls’ College </a:t>
            </a:r>
            <a:endParaRPr lang="en-US" sz="2000" cap="non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85800" y="2971800"/>
            <a:ext cx="7808913" cy="1435100"/>
          </a:xfrm>
          <a:solidFill>
            <a:srgbClr val="FFC000"/>
          </a:solidFill>
        </p:spPr>
        <p:txBody>
          <a:bodyPr anchor="t">
            <a:normAutofit fontScale="85000" lnSpcReduction="10000"/>
          </a:bodyPr>
          <a:lstStyle/>
          <a:p>
            <a:pPr>
              <a:lnSpc>
                <a:spcPct val="200000"/>
              </a:lnSpc>
            </a:pPr>
            <a:r>
              <a:rPr lang="en-US" sz="3200" dirty="0" smtClean="0">
                <a:solidFill>
                  <a:srgbClr val="FF0000"/>
                </a:solidFill>
                <a:latin typeface="Arial Narrow" pitchFamily="34" charset="0"/>
              </a:rPr>
              <a:t>SHARING OF TAX BETWEEN BUYERS AND SELLERS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6" name="img" descr="https://thumbs.dreamstime.com/t/simple-concept-buyer-seller-interaction-white-background-simple-concept-buyer-seller-interaction-11594362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81000"/>
            <a:ext cx="3962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5D2EA-0F09-4338-9E70-146CC2D2573C}" type="datetime1">
              <a:rPr lang="en-US" smtClean="0"/>
              <a:t>5/26/2021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9788-9E33-46F7-A005-DBE2711FE813}" type="slidenum">
              <a:rPr lang="en-US" smtClean="0"/>
              <a:t>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Binod Goswami's classes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>
                <a:latin typeface="Arial Narrow" pitchFamily="34" charset="0"/>
              </a:rPr>
              <a:t>              </a:t>
            </a:r>
            <a:r>
              <a:rPr lang="en-US" sz="2000" dirty="0" smtClean="0"/>
              <a:t> </a:t>
            </a:r>
            <a:r>
              <a:rPr lang="en-US" sz="2800" dirty="0" smtClean="0"/>
              <a:t>Perfect Elastic Demand Curve and Normal Supply Curve</a:t>
            </a:r>
            <a:endParaRPr lang="en-US" sz="2000" dirty="0">
              <a:latin typeface="Arial Narrow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/>
          <a:lstStyle/>
          <a:p>
            <a:pPr>
              <a:spcBef>
                <a:spcPts val="600"/>
              </a:spcBef>
              <a:buNone/>
            </a:pPr>
            <a:r>
              <a:rPr lang="en-US" dirty="0" smtClean="0"/>
              <a:t>ENTIRE TAX BURDEN WILL BE ON SELLERS </a:t>
            </a:r>
          </a:p>
          <a:p>
            <a:pPr>
              <a:buNone/>
            </a:pPr>
            <a:r>
              <a:rPr lang="en-US" dirty="0" smtClean="0"/>
              <a:t> Y</a:t>
            </a: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P1                    P</a:t>
            </a:r>
            <a:endParaRPr lang="en-US" dirty="0"/>
          </a:p>
          <a:p>
            <a:pPr>
              <a:buNone/>
            </a:pPr>
            <a:r>
              <a:rPr lang="en-US" dirty="0" smtClean="0"/>
              <a:t>d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O                           Q1             Q                               x</a:t>
            </a:r>
            <a:endParaRPr lang="en-US" dirty="0"/>
          </a:p>
        </p:txBody>
      </p:sp>
      <p:pic>
        <p:nvPicPr>
          <p:cNvPr id="6" name="img" descr="https://thumbs.dreamstime.com/t/simple-concept-buyer-seller-interaction-white-background-simple-concept-buyer-seller-interaction-115943622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381000"/>
            <a:ext cx="661019" cy="591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rot="5400000">
            <a:off x="-800100" y="3924300"/>
            <a:ext cx="403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19200" y="5943600"/>
            <a:ext cx="7162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219200" y="3733800"/>
            <a:ext cx="6324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1752600" y="2514600"/>
            <a:ext cx="4419600" cy="2057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2209800" y="2895600"/>
            <a:ext cx="5029200" cy="2209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4229100" y="4838700"/>
            <a:ext cx="2209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2552700" y="4838700"/>
            <a:ext cx="22098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620000" y="36576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0" y="2667000"/>
            <a:ext cx="3257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</a:t>
            </a:r>
            <a:endParaRPr lang="en-US" sz="2800" dirty="0"/>
          </a:p>
        </p:txBody>
      </p:sp>
      <p:sp>
        <p:nvSpPr>
          <p:cNvPr id="29" name="TextBox 28"/>
          <p:cNvSpPr txBox="1"/>
          <p:nvPr/>
        </p:nvSpPr>
        <p:spPr>
          <a:xfrm>
            <a:off x="6172200" y="2209800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S1</a:t>
            </a:r>
            <a:endParaRPr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CE3EF-77FB-43F6-A361-6AF8F640D409}" type="datetime1">
              <a:rPr lang="en-US" smtClean="0"/>
              <a:t>5/26/2021</a:t>
            </a:fld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9788-9E33-46F7-A005-DBE2711FE813}" type="slidenum">
              <a:rPr lang="en-US" smtClean="0"/>
              <a:t>2</a:t>
            </a:fld>
            <a:endParaRPr lang="en-US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Binod Goswami's classes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/>
              <a:t>              2. INELASTIC SUPLLY CURVE AND NORMAL DEMAND CURVE 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ENTIRE TAX BURDEN ON SELLERS 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-38100" y="3924300"/>
            <a:ext cx="3581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752600" y="5715000"/>
            <a:ext cx="5867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2895600" y="4038600"/>
            <a:ext cx="3352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438400" y="3581400"/>
            <a:ext cx="4495800" cy="1905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>
            <a:off x="1752600" y="4495800"/>
            <a:ext cx="2819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img" descr="https://thumbs.dreamstime.com/t/simple-concept-buyer-seller-interaction-white-background-simple-concept-buyer-seller-interaction-115943622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381000"/>
            <a:ext cx="661019" cy="591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Box 24"/>
          <p:cNvSpPr txBox="1"/>
          <p:nvPr/>
        </p:nvSpPr>
        <p:spPr>
          <a:xfrm>
            <a:off x="7086600" y="5410200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4191000" y="1828800"/>
            <a:ext cx="838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S=St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4800600" y="40386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990600" y="53340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32" name="Oval 31"/>
          <p:cNvSpPr/>
          <p:nvPr/>
        </p:nvSpPr>
        <p:spPr>
          <a:xfrm>
            <a:off x="8001000" y="5562600"/>
            <a:ext cx="381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3" name="Oval 32"/>
          <p:cNvSpPr/>
          <p:nvPr/>
        </p:nvSpPr>
        <p:spPr>
          <a:xfrm>
            <a:off x="4572000" y="5943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5" name="Date Placeholder 3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3F4D2-AC6C-41AD-9CED-A4C39E8008F6}" type="datetime1">
              <a:rPr lang="en-US" smtClean="0"/>
              <a:t>5/26/2021</a:t>
            </a:fld>
            <a:endParaRPr lang="en-US"/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9788-9E33-46F7-A005-DBE2711FE813}" type="slidenum">
              <a:rPr lang="en-US" smtClean="0"/>
              <a:t>3</a:t>
            </a:fld>
            <a:endParaRPr lang="en-US"/>
          </a:p>
        </p:txBody>
      </p:sp>
      <p:sp>
        <p:nvSpPr>
          <p:cNvPr id="37" name="Footer Placeholder 3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Binod Goswami's classes</a:t>
            </a:r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990600" y="2286000"/>
            <a:ext cx="6096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en-US" sz="2000" dirty="0" smtClean="0"/>
              <a:t>          3.PERFECTLY  ELASTIC SUPPLY CURVE AND NORMAL DEMAND CURVE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ENTIRE TAX BURDEN ON BUYERS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24CA-ACD9-4B05-BBE3-36EF76ED2E20}" type="datetime1">
              <a:rPr lang="en-US" smtClean="0"/>
              <a:t>5/26/2021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9788-9E33-46F7-A005-DBE2711FE813}" type="slidenum">
              <a:rPr lang="en-US" smtClean="0"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Binod Goswami's classes</a:t>
            </a:r>
            <a:endParaRPr lang="en-US"/>
          </a:p>
        </p:txBody>
      </p:sp>
      <p:pic>
        <p:nvPicPr>
          <p:cNvPr id="7" name="img" descr="https://thumbs.dreamstime.com/t/simple-concept-buyer-seller-interaction-white-background-simple-concept-buyer-seller-interaction-11594362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81000"/>
            <a:ext cx="661019" cy="591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>
          <a:xfrm rot="5400000">
            <a:off x="952500" y="3771900"/>
            <a:ext cx="37338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819400" y="5562600"/>
            <a:ext cx="5410200" cy="76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819400" y="3581400"/>
            <a:ext cx="5181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3695700" y="4610100"/>
            <a:ext cx="2057400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2667000" y="1828800"/>
            <a:ext cx="3048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2438400" y="5715000"/>
            <a:ext cx="3810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8153400" y="5257800"/>
            <a:ext cx="3810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4572000" y="5638800"/>
            <a:ext cx="2286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3581400" y="5638800"/>
            <a:ext cx="6858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Qt</a:t>
            </a:r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7772400" y="3276600"/>
            <a:ext cx="4572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3048000" y="2438400"/>
            <a:ext cx="3962400" cy="2743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6858000" y="48768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>
            <a:off x="2819400" y="2895600"/>
            <a:ext cx="5105400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2324100" y="4305300"/>
            <a:ext cx="2819400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7467600" y="22098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</a:t>
            </a:r>
            <a:endParaRPr lang="en-US" dirty="0"/>
          </a:p>
        </p:txBody>
      </p:sp>
      <p:sp>
        <p:nvSpPr>
          <p:cNvPr id="48" name="Left Brace 47"/>
          <p:cNvSpPr/>
          <p:nvPr/>
        </p:nvSpPr>
        <p:spPr>
          <a:xfrm>
            <a:off x="3505200" y="2895600"/>
            <a:ext cx="152400" cy="685800"/>
          </a:xfrm>
          <a:prstGeom prst="leftBrac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4876800" y="3048000"/>
            <a:ext cx="3810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50" name="Oval 49"/>
          <p:cNvSpPr/>
          <p:nvPr/>
        </p:nvSpPr>
        <p:spPr>
          <a:xfrm>
            <a:off x="3505200" y="2286000"/>
            <a:ext cx="762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45" grpId="0" animBg="1"/>
      <p:bldP spid="48" grpId="0" animBg="1"/>
      <p:bldP spid="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8683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 Narrow" pitchFamily="34" charset="0"/>
              </a:rPr>
              <a:t>	</a:t>
            </a:r>
            <a:r>
              <a:rPr lang="en-US" sz="2700" dirty="0" smtClean="0">
                <a:latin typeface="Arial Narrow" pitchFamily="34" charset="0"/>
              </a:rPr>
              <a:t>4.INELASTIC DEMAND CURVE AND NORMAL SULLPY 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idx="1"/>
          </p:nvPr>
        </p:nvSpPr>
        <p:spPr>
          <a:xfrm>
            <a:off x="304800" y="1066800"/>
            <a:ext cx="8382000" cy="5257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ENTRIRE BURDEN WILL BE ON BUYERS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91A3-FA43-4C55-B2F5-EC23E48DD756}" type="datetime1">
              <a:rPr lang="en-US" smtClean="0"/>
              <a:pPr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Binod Goswami's classes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9788-9E33-46F7-A005-DBE2711FE813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7" name="img" descr="https://thumbs.dreamstime.com/t/simple-concept-buyer-seller-interaction-white-background-simple-concept-buyer-seller-interaction-115943622.jpg"/>
          <p:cNvPicPr/>
          <p:nvPr/>
        </p:nvPicPr>
        <p:blipFill>
          <a:blip r:embed="rId3">
            <a:duotone>
              <a:prstClr val="black"/>
              <a:schemeClr val="accent3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609600" y="381000"/>
            <a:ext cx="649224" cy="48768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0" name="Straight Connector 19"/>
          <p:cNvCxnSpPr/>
          <p:nvPr/>
        </p:nvCxnSpPr>
        <p:spPr>
          <a:xfrm rot="5400000">
            <a:off x="75406" y="3581400"/>
            <a:ext cx="4267994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209800" y="5715000"/>
            <a:ext cx="6096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2704306" y="3619500"/>
            <a:ext cx="4191794" cy="794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3429000" y="2895600"/>
            <a:ext cx="3733800" cy="1981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2667000" y="2209800"/>
            <a:ext cx="3733800" cy="1905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>
            <a:off x="2209800" y="4191000"/>
            <a:ext cx="2590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10800000">
            <a:off x="2209800" y="3048000"/>
            <a:ext cx="25908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1524000" y="1676400"/>
            <a:ext cx="4572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39" name="Oval 38"/>
          <p:cNvSpPr/>
          <p:nvPr/>
        </p:nvSpPr>
        <p:spPr>
          <a:xfrm>
            <a:off x="1600200" y="5791200"/>
            <a:ext cx="533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40" name="Oval 39"/>
          <p:cNvSpPr/>
          <p:nvPr/>
        </p:nvSpPr>
        <p:spPr>
          <a:xfrm flipV="1">
            <a:off x="8153400" y="5791200"/>
            <a:ext cx="2286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41" name="Oval 40"/>
          <p:cNvSpPr/>
          <p:nvPr/>
        </p:nvSpPr>
        <p:spPr>
          <a:xfrm flipV="1">
            <a:off x="7010400" y="2057400"/>
            <a:ext cx="4572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</a:p>
        </p:txBody>
      </p:sp>
      <p:sp>
        <p:nvSpPr>
          <p:cNvPr id="42" name="Oval 41"/>
          <p:cNvSpPr/>
          <p:nvPr/>
        </p:nvSpPr>
        <p:spPr>
          <a:xfrm>
            <a:off x="6477000" y="1371600"/>
            <a:ext cx="5334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</a:t>
            </a:r>
            <a:endParaRPr lang="en-US" dirty="0"/>
          </a:p>
        </p:txBody>
      </p:sp>
      <p:sp>
        <p:nvSpPr>
          <p:cNvPr id="43" name="Oval 42"/>
          <p:cNvSpPr/>
          <p:nvPr/>
        </p:nvSpPr>
        <p:spPr>
          <a:xfrm>
            <a:off x="4267200" y="1676400"/>
            <a:ext cx="381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5" name="Oval 44"/>
          <p:cNvSpPr/>
          <p:nvPr/>
        </p:nvSpPr>
        <p:spPr>
          <a:xfrm>
            <a:off x="4764003" y="2274290"/>
            <a:ext cx="646197" cy="4806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Pt</a:t>
            </a:r>
            <a:endParaRPr lang="en-US" dirty="0"/>
          </a:p>
        </p:txBody>
      </p:sp>
      <p:sp>
        <p:nvSpPr>
          <p:cNvPr id="46" name="Oval 45"/>
          <p:cNvSpPr/>
          <p:nvPr/>
        </p:nvSpPr>
        <p:spPr>
          <a:xfrm>
            <a:off x="4876800" y="3810000"/>
            <a:ext cx="304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47" name="Oval 46"/>
          <p:cNvSpPr/>
          <p:nvPr/>
        </p:nvSpPr>
        <p:spPr>
          <a:xfrm>
            <a:off x="4572000" y="5867400"/>
            <a:ext cx="533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12838"/>
          </a:xfrm>
          <a:solidFill>
            <a:srgbClr val="FFC000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2400" dirty="0" smtClean="0">
                <a:latin typeface="Arial Narrow" pitchFamily="34" charset="0"/>
              </a:rPr>
              <a:t>    IN REAL PRACTICE NO ONE COMMODITY HAS PERFECTLY               ELASTIC OR PERFECTLY INEASTIC DEMAND OR SUPPLY </a:t>
            </a:r>
            <a:endParaRPr lang="en-US" sz="2400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Most of the commodities have normal demand and supply and hence the demand and supply curve take normal shape that is .</a:t>
            </a:r>
          </a:p>
          <a:p>
            <a:pPr>
              <a:buNone/>
            </a:pPr>
            <a:r>
              <a:rPr lang="en-US" dirty="0" smtClean="0"/>
              <a:t>Demand curve is slopping downward from left to the right</a:t>
            </a:r>
          </a:p>
          <a:p>
            <a:pPr lvl="2">
              <a:buNone/>
            </a:pPr>
            <a:r>
              <a:rPr lang="en-US" dirty="0" smtClean="0"/>
              <a:t>and </a:t>
            </a:r>
          </a:p>
          <a:p>
            <a:pPr>
              <a:buNone/>
            </a:pPr>
            <a:r>
              <a:rPr lang="en-US" dirty="0" smtClean="0"/>
              <a:t>Supply curve is slopping upward from left to the right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      0&lt;Elasticity &lt;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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91A3-FA43-4C55-B2F5-EC23E48DD756}" type="datetime1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Binod Goswami's classes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9788-9E33-46F7-A005-DBE2711FE813}" type="slidenum">
              <a:rPr lang="en-US" smtClean="0"/>
              <a:t>6</a:t>
            </a:fld>
            <a:endParaRPr lang="en-US"/>
          </a:p>
        </p:txBody>
      </p:sp>
      <p:pic>
        <p:nvPicPr>
          <p:cNvPr id="8" name="img" descr="https://thumbs.dreamstime.com/t/simple-concept-buyer-seller-interaction-white-background-simple-concept-buyer-seller-interaction-11594362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1" y="381001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solidFill>
            <a:srgbClr val="92D050"/>
          </a:solidFill>
        </p:spPr>
        <p:txBody>
          <a:bodyPr>
            <a:noAutofit/>
          </a:bodyPr>
          <a:lstStyle/>
          <a:p>
            <a:pPr algn="l"/>
            <a:r>
              <a:rPr lang="en-US" sz="2000" dirty="0" smtClean="0"/>
              <a:t>             Sharing of tax between buyers and sellers when   </a:t>
            </a:r>
            <a:r>
              <a:rPr lang="en-US" sz="2000" b="1" dirty="0" smtClean="0"/>
              <a:t>E</a:t>
            </a:r>
            <a:r>
              <a:rPr lang="en-US" sz="2000" b="1" baseline="-25000" dirty="0" smtClean="0"/>
              <a:t>s</a:t>
            </a:r>
            <a:r>
              <a:rPr lang="en-US" sz="2000" b="1" dirty="0" smtClean="0"/>
              <a:t>    and E</a:t>
            </a:r>
            <a:r>
              <a:rPr lang="en-US" sz="2000" b="1" baseline="-25000" dirty="0" smtClean="0"/>
              <a:t>d</a:t>
            </a:r>
            <a:r>
              <a:rPr lang="en-US" sz="2000" b="1" dirty="0" smtClean="0"/>
              <a:t> </a:t>
            </a:r>
            <a:r>
              <a:rPr lang="en-US" sz="2000" b="1" dirty="0"/>
              <a:t> </a:t>
            </a:r>
            <a:r>
              <a:rPr lang="en-US" sz="2000" b="1" dirty="0" smtClean="0"/>
              <a:t>is </a:t>
            </a:r>
            <a:br>
              <a:rPr lang="en-US" sz="2000" b="1" dirty="0" smtClean="0"/>
            </a:br>
            <a:r>
              <a:rPr lang="en-US" sz="2000" b="1" dirty="0"/>
              <a:t> </a:t>
            </a:r>
            <a:r>
              <a:rPr lang="en-US" sz="2000" b="1" dirty="0" smtClean="0"/>
              <a:t>                             greater than 0 but less than 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 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  <a:ln>
            <a:solidFill>
              <a:srgbClr val="FF0000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91A3-FA43-4C55-B2F5-EC23E48DD756}" type="datetime1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Binod Goswami's classes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9788-9E33-46F7-A005-DBE2711FE813}" type="slidenum">
              <a:rPr lang="en-US" smtClean="0"/>
              <a:t>7</a:t>
            </a:fld>
            <a:endParaRPr lang="en-US"/>
          </a:p>
        </p:txBody>
      </p:sp>
      <p:pic>
        <p:nvPicPr>
          <p:cNvPr id="7" name="img" descr="https://thumbs.dreamstime.com/t/simple-concept-buyer-seller-interaction-white-background-simple-concept-buyer-seller-interaction-11594362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1" y="381001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>
          <a:xfrm rot="5400000">
            <a:off x="37306" y="3695700"/>
            <a:ext cx="419179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133600" y="5791200"/>
            <a:ext cx="6477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133600" y="2590800"/>
            <a:ext cx="4343400" cy="32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2362200" y="2057400"/>
            <a:ext cx="4191000" cy="2362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2629694" y="4761706"/>
            <a:ext cx="2057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>
            <a:off x="2209800" y="3657600"/>
            <a:ext cx="1447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2743200" y="2590800"/>
            <a:ext cx="4343400" cy="2514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3544094" y="5066506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0800000" flipV="1">
            <a:off x="2057400" y="4191000"/>
            <a:ext cx="22860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1981200" y="3733800"/>
            <a:ext cx="9906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TAX</a:t>
            </a:r>
            <a:endParaRPr lang="en-US" dirty="0"/>
          </a:p>
        </p:txBody>
      </p:sp>
      <p:sp>
        <p:nvSpPr>
          <p:cNvPr id="67" name="Oval 66"/>
          <p:cNvSpPr/>
          <p:nvPr/>
        </p:nvSpPr>
        <p:spPr>
          <a:xfrm>
            <a:off x="4724400" y="4038600"/>
            <a:ext cx="5334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68" name="Oval 67"/>
          <p:cNvSpPr/>
          <p:nvPr/>
        </p:nvSpPr>
        <p:spPr>
          <a:xfrm>
            <a:off x="3276600" y="2743200"/>
            <a:ext cx="6858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Pt</a:t>
            </a:r>
            <a:endParaRPr lang="en-US" dirty="0"/>
          </a:p>
        </p:txBody>
      </p:sp>
      <p:sp>
        <p:nvSpPr>
          <p:cNvPr id="69" name="Oval 68"/>
          <p:cNvSpPr/>
          <p:nvPr/>
        </p:nvSpPr>
        <p:spPr>
          <a:xfrm>
            <a:off x="1219200" y="1828800"/>
            <a:ext cx="5334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70" name="Oval 69"/>
          <p:cNvSpPr/>
          <p:nvPr/>
        </p:nvSpPr>
        <p:spPr>
          <a:xfrm>
            <a:off x="1524000" y="5410200"/>
            <a:ext cx="381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71" name="Oval 70"/>
          <p:cNvSpPr/>
          <p:nvPr/>
        </p:nvSpPr>
        <p:spPr>
          <a:xfrm>
            <a:off x="3048000" y="58674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Qt</a:t>
            </a:r>
            <a:endParaRPr lang="en-US" dirty="0"/>
          </a:p>
        </p:txBody>
      </p:sp>
      <p:sp>
        <p:nvSpPr>
          <p:cNvPr id="72" name="Oval 71"/>
          <p:cNvSpPr/>
          <p:nvPr/>
        </p:nvSpPr>
        <p:spPr>
          <a:xfrm>
            <a:off x="7620000" y="5410200"/>
            <a:ext cx="381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73" name="Oval 72"/>
          <p:cNvSpPr/>
          <p:nvPr/>
        </p:nvSpPr>
        <p:spPr>
          <a:xfrm>
            <a:off x="4495800" y="5867400"/>
            <a:ext cx="6858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74" name="Oval 73"/>
          <p:cNvSpPr/>
          <p:nvPr/>
        </p:nvSpPr>
        <p:spPr>
          <a:xfrm>
            <a:off x="6172200" y="5029200"/>
            <a:ext cx="6096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75" name="Oval 74"/>
          <p:cNvSpPr/>
          <p:nvPr/>
        </p:nvSpPr>
        <p:spPr>
          <a:xfrm>
            <a:off x="5638800" y="1447800"/>
            <a:ext cx="5334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</a:t>
            </a:r>
            <a:endParaRPr lang="en-US" dirty="0"/>
          </a:p>
        </p:txBody>
      </p:sp>
      <p:sp>
        <p:nvSpPr>
          <p:cNvPr id="76" name="Oval 75"/>
          <p:cNvSpPr/>
          <p:nvPr/>
        </p:nvSpPr>
        <p:spPr>
          <a:xfrm>
            <a:off x="7010400" y="2209800"/>
            <a:ext cx="4572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77" name="Left Brace 76"/>
          <p:cNvSpPr/>
          <p:nvPr/>
        </p:nvSpPr>
        <p:spPr>
          <a:xfrm>
            <a:off x="3200400" y="3657600"/>
            <a:ext cx="231648" cy="11430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Straight Arrow Connector 80"/>
          <p:cNvCxnSpPr/>
          <p:nvPr/>
        </p:nvCxnSpPr>
        <p:spPr>
          <a:xfrm>
            <a:off x="1524000" y="2971800"/>
            <a:ext cx="2133600" cy="1219200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1447800" y="2971800"/>
            <a:ext cx="2209800" cy="762000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1676400" y="4572000"/>
            <a:ext cx="1981200" cy="3810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1676400" y="4267200"/>
            <a:ext cx="1981200" cy="6858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Oval 93"/>
          <p:cNvSpPr/>
          <p:nvPr/>
        </p:nvSpPr>
        <p:spPr>
          <a:xfrm>
            <a:off x="533400" y="2362200"/>
            <a:ext cx="1219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BUYER</a:t>
            </a:r>
            <a:endParaRPr lang="en-US" dirty="0"/>
          </a:p>
        </p:txBody>
      </p:sp>
      <p:sp>
        <p:nvSpPr>
          <p:cNvPr id="95" name="Oval 94"/>
          <p:cNvSpPr/>
          <p:nvPr/>
        </p:nvSpPr>
        <p:spPr>
          <a:xfrm>
            <a:off x="228600" y="4724400"/>
            <a:ext cx="1371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8" grpId="0" animBg="1"/>
      <p:bldP spid="71" grpId="0" animBg="1"/>
      <p:bldP spid="75" grpId="0" animBg="1"/>
      <p:bldP spid="77" grpId="0" animBg="1"/>
      <p:bldP spid="94" grpId="0" animBg="1"/>
      <p:bldP spid="9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rgbClr val="FFC000"/>
          </a:solidFill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dirty="0" smtClean="0"/>
              <a:t>	</a:t>
            </a:r>
            <a:r>
              <a:rPr lang="en-US" sz="2800" dirty="0" smtClean="0"/>
              <a:t>IF</a:t>
            </a:r>
            <a:r>
              <a:rPr lang="en-US" sz="2800" b="1" dirty="0" smtClean="0"/>
              <a:t> E</a:t>
            </a:r>
            <a:r>
              <a:rPr lang="en-US" sz="2800" b="1" baseline="-25000" dirty="0" smtClean="0"/>
              <a:t>d</a:t>
            </a:r>
            <a:r>
              <a:rPr lang="en-US" sz="2800" dirty="0" smtClean="0"/>
              <a:t> &gt;</a:t>
            </a:r>
            <a:r>
              <a:rPr lang="en-US" sz="2800" b="1" dirty="0" smtClean="0"/>
              <a:t>E</a:t>
            </a:r>
            <a:r>
              <a:rPr lang="en-US" sz="2800" b="1" baseline="-25000" dirty="0" smtClean="0"/>
              <a:t>s</a:t>
            </a:r>
            <a:r>
              <a:rPr lang="en-US" b="1" baseline="-25000" dirty="0" smtClean="0"/>
              <a:t>, MORE BURDEN WILL BE ON SELLER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91A3-FA43-4C55-B2F5-EC23E48DD756}" type="datetime1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Binod Goswami's classes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9788-9E33-46F7-A005-DBE2711FE813}" type="slidenum">
              <a:rPr lang="en-US" smtClean="0"/>
              <a:t>8</a:t>
            </a:fld>
            <a:endParaRPr lang="en-US"/>
          </a:p>
        </p:txBody>
      </p:sp>
      <p:pic>
        <p:nvPicPr>
          <p:cNvPr id="7" name="img" descr="https://thumbs.dreamstime.com/t/simple-concept-buyer-seller-interaction-white-background-simple-concept-buyer-seller-interaction-11594362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1" y="381001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Content Placeholder 7" descr="Incidence of a Sales Tax">
            <a:hlinkClick r:id="rId3"/>
          </p:cNvPr>
          <p:cNvPicPr>
            <a:picLocks noGrp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38200" y="1371600"/>
            <a:ext cx="7467600" cy="4876800"/>
          </a:xfrm>
          <a:prstGeom prst="rect">
            <a:avLst/>
          </a:prstGeom>
          <a:solidFill>
            <a:srgbClr val="FFC000"/>
          </a:solidFill>
          <a:ln w="9525">
            <a:solidFill>
              <a:srgbClr val="C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231</Words>
  <Application>Microsoft Office PowerPoint</Application>
  <PresentationFormat>On-screen Show (4:3)</PresentationFormat>
  <Paragraphs>94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Binod Goswami, Nowgong Girls’ College </vt:lpstr>
      <vt:lpstr>               Perfect Elastic Demand Curve and Normal Supply Curve</vt:lpstr>
      <vt:lpstr>              2. INELASTIC SUPLLY CURVE AND NORMAL DEMAND CURVE </vt:lpstr>
      <vt:lpstr>          3.PERFECTLY  ELASTIC SUPPLY CURVE AND NORMAL DEMAND CURVE</vt:lpstr>
      <vt:lpstr> 4.INELASTIC DEMAND CURVE AND NORMAL SULLPY </vt:lpstr>
      <vt:lpstr>    IN REAL PRACTICE NO ONE COMMODITY HAS PERFECTLY               ELASTIC OR PERFECTLY INEASTIC DEMAND OR SUPPLY </vt:lpstr>
      <vt:lpstr>             Sharing of tax between buyers and sellers when   Es    and Ed  is                                greater than 0 but less than   </vt:lpstr>
      <vt:lpstr> IF Ed &gt;Es, MORE BURDEN WILL BE ON SELLER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Shring of Tax between Buyers and Sellers</dc:title>
  <dc:creator>Shivani Studio</dc:creator>
  <cp:lastModifiedBy>Shivani Studio</cp:lastModifiedBy>
  <cp:revision>38</cp:revision>
  <dcterms:created xsi:type="dcterms:W3CDTF">2021-05-26T12:22:46Z</dcterms:created>
  <dcterms:modified xsi:type="dcterms:W3CDTF">2021-05-26T18:46:42Z</dcterms:modified>
</cp:coreProperties>
</file>