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1AF8E3-65EB-4152-ABB6-9D4D1690F5C2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44E-3F51-4E62-A446-8D536317726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9C2B1E4-833D-4497-A1E6-6C3624AA7757}" type="datetime2">
              <a:rPr lang="en-US" smtClean="0"/>
              <a:t>Sunday, May 16, 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US" smtClean="0"/>
              <a:t>BG's Classes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DC02A1A-B5B5-4FA8-9210-A6B9C991FB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6C12C4-D298-4380-A966-614AF5D0291C}" type="datetime2">
              <a:rPr lang="en-US" smtClean="0"/>
              <a:t>Sunday, May 16,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BG's Classes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C02A1A-B5B5-4FA8-9210-A6B9C991FB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D5D0B4-4268-45C2-A8BD-EF91E3212858}" type="datetime2">
              <a:rPr lang="en-US" smtClean="0"/>
              <a:t>Sunday, May 16,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BG's Classes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C02A1A-B5B5-4FA8-9210-A6B9C991FB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A375D0-E3CC-4ACE-97AA-DF259284FB9D}" type="datetime2">
              <a:rPr lang="en-US" smtClean="0"/>
              <a:t>Sunday, May 16,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BG's Classes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C02A1A-B5B5-4FA8-9210-A6B9C991FB7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D25713-5071-4142-9502-02293D5D15C6}" type="datetime2">
              <a:rPr lang="en-US" smtClean="0"/>
              <a:t>Sunday, May 16,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BG's Classes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C02A1A-B5B5-4FA8-9210-A6B9C991FB7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023075-DD0E-4A19-B1A7-67C854545F0F}" type="datetime2">
              <a:rPr lang="en-US" smtClean="0"/>
              <a:t>Sunday, May 16,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BG's Classes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C02A1A-B5B5-4FA8-9210-A6B9C991FB7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FCF122-C51C-455C-B432-EC76AEBA1D3E}" type="datetime2">
              <a:rPr lang="en-US" smtClean="0"/>
              <a:t>Sunday, May 16, 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BG's Classes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C02A1A-B5B5-4FA8-9210-A6B9C991FB7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4A435C-1522-464F-BD4A-10E25A3FC09A}" type="datetime2">
              <a:rPr lang="en-US" smtClean="0"/>
              <a:t>Sunday, May 16, 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BG's Classes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C02A1A-B5B5-4FA8-9210-A6B9C991FB7C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987915-8DE0-48BA-8FC9-975E23843469}" type="datetime2">
              <a:rPr lang="en-US" smtClean="0"/>
              <a:t>Sunday, May 16, 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BG's Classes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C02A1A-B5B5-4FA8-9210-A6B9C991FB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C37019F-FF1F-4668-804F-1D5AE11CC8A4}" type="datetime2">
              <a:rPr lang="en-US" smtClean="0"/>
              <a:t>Sunday, May 16,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BG's Classes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C02A1A-B5B5-4FA8-9210-A6B9C991FB7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5A4B22C-2D03-413F-A7B9-DED678935F4F}" type="datetime2">
              <a:rPr lang="en-US" smtClean="0"/>
              <a:t>Sunday, May 16,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BG's Classes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DC02A1A-B5B5-4FA8-9210-A6B9C991FB7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5C86FB4-C629-4990-943C-7634E0CCCFFF}" type="datetime2">
              <a:rPr lang="en-US" smtClean="0"/>
              <a:t>Sunday, May 16, 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BG's Classes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DC02A1A-B5B5-4FA8-9210-A6B9C991FB7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transfer%20payment.docx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Operating%20surplus.docx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52401"/>
            <a:ext cx="8382000" cy="1142999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sz="3200" spc="-300" dirty="0" smtClean="0">
                <a:solidFill>
                  <a:srgbClr val="0070C0"/>
                </a:solidFill>
              </a:rPr>
              <a:t>BASIC CONCEPTS OF NATIONAL INCOME </a:t>
            </a:r>
            <a:r>
              <a:rPr lang="en-US" dirty="0" smtClean="0">
                <a:solidFill>
                  <a:srgbClr val="0070C0"/>
                </a:solidFill>
              </a:rPr>
              <a:t>                                         </a:t>
            </a:r>
            <a:r>
              <a:rPr lang="en-US" sz="2000" spc="-150" dirty="0" err="1" smtClean="0">
                <a:ln w="180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</a:rPr>
              <a:t>Binod</a:t>
            </a:r>
            <a:r>
              <a:rPr lang="en-US" sz="2000" spc="-150" dirty="0" smtClean="0">
                <a:ln w="180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</a:rPr>
              <a:t> </a:t>
            </a:r>
            <a:r>
              <a:rPr lang="en-US" sz="2000" spc="-150" dirty="0" err="1" smtClean="0">
                <a:ln w="180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</a:rPr>
              <a:t>Goswami</a:t>
            </a:r>
            <a:r>
              <a:rPr lang="en-US" sz="2000" spc="-150" dirty="0" smtClean="0">
                <a:ln w="180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</a:rPr>
              <a:t>, Nowgong Girls’ College </a:t>
            </a:r>
            <a:endParaRPr lang="en-US" spc="-150" dirty="0">
              <a:ln w="18000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  <a:miter lim="800000"/>
              </a:ln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524000"/>
            <a:ext cx="8610600" cy="5029200"/>
          </a:xfrm>
        </p:spPr>
        <p:txBody>
          <a:bodyPr/>
          <a:lstStyle/>
          <a:p>
            <a:pPr lvl="0" algn="l"/>
            <a:r>
              <a:rPr lang="en-US" sz="2400" dirty="0" smtClean="0">
                <a:solidFill>
                  <a:schemeClr val="tx1"/>
                </a:solidFill>
              </a:rPr>
              <a:t>MACRO </a:t>
            </a:r>
            <a:r>
              <a:rPr lang="en-US" sz="2400" dirty="0" smtClean="0">
                <a:solidFill>
                  <a:schemeClr val="tx1"/>
                </a:solidFill>
              </a:rPr>
              <a:t>ECONOMICS</a:t>
            </a:r>
            <a:endParaRPr lang="en-US" sz="2400" dirty="0" smtClean="0">
              <a:solidFill>
                <a:schemeClr val="tx1"/>
              </a:solidFill>
            </a:endParaRPr>
          </a:p>
          <a:p>
            <a:pPr lvl="0" algn="l"/>
            <a:r>
              <a:rPr lang="en-US" sz="2400" dirty="0" smtClean="0">
                <a:solidFill>
                  <a:schemeClr val="tx1"/>
                </a:solidFill>
              </a:rPr>
              <a:t>What </a:t>
            </a:r>
            <a:r>
              <a:rPr lang="en-US" sz="2400" dirty="0" smtClean="0">
                <a:solidFill>
                  <a:schemeClr val="tx1"/>
                </a:solidFill>
              </a:rPr>
              <a:t>is Macroeconomics? </a:t>
            </a:r>
            <a:endParaRPr lang="en-US" sz="2400" dirty="0" smtClean="0">
              <a:solidFill>
                <a:schemeClr val="tx1"/>
              </a:solidFill>
            </a:endParaRPr>
          </a:p>
          <a:p>
            <a:pPr lvl="0" algn="l"/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“Macro” is derived from Greek word “</a:t>
            </a:r>
            <a:r>
              <a:rPr lang="en-US" sz="2400" dirty="0" err="1" smtClean="0">
                <a:solidFill>
                  <a:srgbClr val="FF0000"/>
                </a:solidFill>
              </a:rPr>
              <a:t>Makros</a:t>
            </a:r>
            <a:r>
              <a:rPr lang="en-US" sz="2400" dirty="0" smtClean="0">
                <a:solidFill>
                  <a:schemeClr val="tx1"/>
                </a:solidFill>
              </a:rPr>
              <a:t>” </a:t>
            </a:r>
            <a:r>
              <a:rPr lang="en-US" sz="2400" dirty="0" smtClean="0">
                <a:solidFill>
                  <a:schemeClr val="tx1"/>
                </a:solidFill>
              </a:rPr>
              <a:t>meaning Large  </a:t>
            </a:r>
            <a:r>
              <a:rPr lang="en-US" sz="2400" dirty="0" smtClean="0">
                <a:solidFill>
                  <a:schemeClr val="tx1"/>
                </a:solidFill>
              </a:rPr>
              <a:t>is </a:t>
            </a:r>
            <a:r>
              <a:rPr lang="en-US" sz="2400" dirty="0" smtClean="0">
                <a:solidFill>
                  <a:schemeClr val="tx1"/>
                </a:solidFill>
              </a:rPr>
              <a:t>defied as the study of overall </a:t>
            </a:r>
            <a:r>
              <a:rPr lang="en-US" sz="2400" dirty="0" smtClean="0">
                <a:solidFill>
                  <a:schemeClr val="tx1"/>
                </a:solidFill>
              </a:rPr>
              <a:t>economic phenomena</a:t>
            </a:r>
            <a:r>
              <a:rPr lang="en-US" sz="2400" dirty="0" smtClean="0">
                <a:solidFill>
                  <a:schemeClr val="tx1"/>
                </a:solidFill>
              </a:rPr>
              <a:t>, such as problem of full employment, GNP, Savings, Investment, Aggregate consumption &amp; investment, Economic Growth etc.,  </a:t>
            </a:r>
            <a:endParaRPr lang="en-US" sz="2400" dirty="0" smtClean="0">
              <a:solidFill>
                <a:schemeClr val="tx1"/>
              </a:solidFill>
            </a:endParaRPr>
          </a:p>
          <a:p>
            <a:pPr lvl="0" algn="l"/>
            <a:endParaRPr lang="en-US" sz="2400" dirty="0" smtClean="0">
              <a:solidFill>
                <a:schemeClr val="tx1"/>
              </a:solidFill>
            </a:endParaRPr>
          </a:p>
          <a:p>
            <a:pPr lvl="0" algn="l"/>
            <a:r>
              <a:rPr lang="en-US" sz="2400" dirty="0" smtClean="0">
                <a:solidFill>
                  <a:schemeClr val="tx1"/>
                </a:solidFill>
              </a:rPr>
              <a:t>Also </a:t>
            </a:r>
            <a:r>
              <a:rPr lang="en-US" sz="2400" dirty="0" smtClean="0">
                <a:solidFill>
                  <a:schemeClr val="tx1"/>
                </a:solidFill>
              </a:rPr>
              <a:t>known as “Theory of </a:t>
            </a:r>
            <a:r>
              <a:rPr lang="en-US" sz="2400" dirty="0" smtClean="0">
                <a:solidFill>
                  <a:schemeClr val="tx1"/>
                </a:solidFill>
              </a:rPr>
              <a:t>Income </a:t>
            </a:r>
            <a:r>
              <a:rPr lang="en-US" sz="2400" dirty="0" smtClean="0">
                <a:solidFill>
                  <a:schemeClr val="tx1"/>
                </a:solidFill>
              </a:rPr>
              <a:t>&amp; Employment” </a:t>
            </a:r>
          </a:p>
          <a:p>
            <a:pPr algn="l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3187891"/>
          </a:xfrm>
        </p:spPr>
        <p:txBody>
          <a:bodyPr>
            <a:normAutofit fontScale="92500" lnSpcReduction="20000"/>
          </a:bodyPr>
          <a:lstStyle/>
          <a:p>
            <a:pPr lvl="0">
              <a:buNone/>
            </a:pPr>
            <a:r>
              <a:rPr lang="en-US" sz="1800" dirty="0" smtClean="0">
                <a:solidFill>
                  <a:srgbClr val="FF0000"/>
                </a:solidFill>
              </a:rPr>
              <a:t> Different concepts related to National Income </a:t>
            </a:r>
          </a:p>
          <a:p>
            <a:pPr lvl="0">
              <a:buNone/>
            </a:pPr>
            <a:r>
              <a:rPr lang="en-US" sz="1400" dirty="0" smtClean="0">
                <a:solidFill>
                  <a:srgbClr val="00B050"/>
                </a:solidFill>
              </a:rPr>
              <a:t> </a:t>
            </a:r>
            <a:r>
              <a:rPr lang="en-US" sz="1400" dirty="0" smtClean="0">
                <a:solidFill>
                  <a:srgbClr val="00B050"/>
                </a:solidFill>
              </a:rPr>
              <a:t>Market Price </a:t>
            </a:r>
            <a:r>
              <a:rPr lang="en-US" sz="1400" dirty="0" smtClean="0"/>
              <a:t>–</a:t>
            </a:r>
          </a:p>
          <a:p>
            <a:pPr lvl="2">
              <a:buNone/>
            </a:pPr>
            <a:r>
              <a:rPr lang="en-US" sz="800" dirty="0" smtClean="0"/>
              <a:t>  </a:t>
            </a:r>
            <a:r>
              <a:rPr lang="en-US" sz="1800" dirty="0" smtClean="0"/>
              <a:t>Gross Domestic Product (GDPMP) </a:t>
            </a:r>
            <a:endParaRPr lang="en-US" sz="1800" dirty="0" smtClean="0"/>
          </a:p>
          <a:p>
            <a:pPr lvl="2">
              <a:buNone/>
            </a:pPr>
            <a:r>
              <a:rPr lang="en-US" sz="1800" dirty="0" smtClean="0"/>
              <a:t> </a:t>
            </a:r>
            <a:r>
              <a:rPr lang="en-US" sz="1800" dirty="0" smtClean="0"/>
              <a:t>Net Domestic Product (NDPMP) </a:t>
            </a:r>
            <a:endParaRPr lang="en-US" sz="1800" dirty="0" smtClean="0"/>
          </a:p>
          <a:p>
            <a:pPr lvl="2">
              <a:buNone/>
            </a:pPr>
            <a:r>
              <a:rPr lang="en-US" sz="1800" dirty="0" smtClean="0"/>
              <a:t> Gross </a:t>
            </a:r>
            <a:r>
              <a:rPr lang="en-US" sz="1800" dirty="0" smtClean="0"/>
              <a:t>National Product (GNPMP) </a:t>
            </a:r>
            <a:endParaRPr lang="en-US" sz="1800" dirty="0" smtClean="0"/>
          </a:p>
          <a:p>
            <a:pPr lvl="2">
              <a:buNone/>
            </a:pPr>
            <a:r>
              <a:rPr lang="en-US" sz="1800" dirty="0" smtClean="0"/>
              <a:t> Net </a:t>
            </a:r>
            <a:r>
              <a:rPr lang="en-US" sz="1800" dirty="0" smtClean="0"/>
              <a:t>National </a:t>
            </a:r>
            <a:r>
              <a:rPr lang="en-US" sz="1800" dirty="0" smtClean="0"/>
              <a:t>Product </a:t>
            </a:r>
            <a:r>
              <a:rPr lang="en-US" sz="1800" dirty="0" smtClean="0"/>
              <a:t>(NNPMP</a:t>
            </a:r>
            <a:r>
              <a:rPr lang="en-US" sz="800" dirty="0" smtClean="0"/>
              <a:t>) </a:t>
            </a:r>
            <a:endParaRPr lang="en-US" sz="800" dirty="0" smtClean="0"/>
          </a:p>
          <a:p>
            <a:pPr lvl="0">
              <a:buNone/>
            </a:pPr>
            <a:r>
              <a:rPr lang="en-US" sz="1400" dirty="0" smtClean="0">
                <a:solidFill>
                  <a:srgbClr val="00B050"/>
                </a:solidFill>
              </a:rPr>
              <a:t>Factor </a:t>
            </a:r>
            <a:r>
              <a:rPr lang="en-US" sz="1400" dirty="0" smtClean="0">
                <a:solidFill>
                  <a:srgbClr val="00B050"/>
                </a:solidFill>
              </a:rPr>
              <a:t>Cost -</a:t>
            </a:r>
            <a:endParaRPr lang="en-US" sz="1400" dirty="0" smtClean="0">
              <a:solidFill>
                <a:srgbClr val="00B050"/>
              </a:solidFill>
            </a:endParaRPr>
          </a:p>
          <a:p>
            <a:pPr lvl="3">
              <a:buNone/>
            </a:pPr>
            <a:r>
              <a:rPr lang="en-US" sz="2200" dirty="0" smtClean="0"/>
              <a:t>Gross </a:t>
            </a:r>
            <a:r>
              <a:rPr lang="en-US" sz="2200" dirty="0" smtClean="0"/>
              <a:t>Domestic Product (GDPFC) </a:t>
            </a:r>
            <a:r>
              <a:rPr lang="en-US" sz="2200" dirty="0" smtClean="0"/>
              <a:t> </a:t>
            </a:r>
          </a:p>
          <a:p>
            <a:pPr lvl="3">
              <a:buNone/>
            </a:pPr>
            <a:r>
              <a:rPr lang="en-US" sz="2200" dirty="0" smtClean="0"/>
              <a:t>Net </a:t>
            </a:r>
            <a:r>
              <a:rPr lang="en-US" sz="2200" dirty="0" smtClean="0"/>
              <a:t>Domestic Product (NDPFC) </a:t>
            </a:r>
            <a:endParaRPr lang="en-US" sz="2200" dirty="0" smtClean="0"/>
          </a:p>
          <a:p>
            <a:pPr lvl="3">
              <a:buNone/>
            </a:pPr>
            <a:r>
              <a:rPr lang="en-US" sz="2200" dirty="0" smtClean="0"/>
              <a:t>Gross </a:t>
            </a:r>
            <a:r>
              <a:rPr lang="en-US" sz="2200" dirty="0" smtClean="0"/>
              <a:t>National Product (GNPFC) </a:t>
            </a:r>
            <a:endParaRPr lang="en-US" sz="2200" dirty="0" smtClean="0"/>
          </a:p>
          <a:p>
            <a:pPr lvl="3">
              <a:buNone/>
            </a:pPr>
            <a:r>
              <a:rPr lang="en-US" sz="2200" dirty="0" smtClean="0"/>
              <a:t> </a:t>
            </a:r>
            <a:r>
              <a:rPr lang="en-US" sz="2200" dirty="0" smtClean="0"/>
              <a:t>Net National Product (</a:t>
            </a:r>
            <a:r>
              <a:rPr lang="en-US" sz="2200" dirty="0" smtClean="0"/>
              <a:t>NNPFC</a:t>
            </a:r>
          </a:p>
          <a:p>
            <a:pPr lvl="0">
              <a:buNone/>
            </a:pPr>
            <a:r>
              <a:rPr lang="en-US" sz="1400" dirty="0" smtClean="0"/>
              <a:t> </a:t>
            </a:r>
            <a:endParaRPr lang="en-US" sz="1400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63762"/>
          </a:xfrm>
        </p:spPr>
        <p:txBody>
          <a:bodyPr anchor="t">
            <a:normAutofit/>
          </a:bodyPr>
          <a:lstStyle/>
          <a:p>
            <a:r>
              <a:rPr lang="en-US" sz="2000" dirty="0" smtClean="0"/>
              <a:t>National Income  </a:t>
            </a:r>
            <a:r>
              <a:rPr lang="en-US" sz="2000" dirty="0" smtClean="0"/>
              <a:t>or </a:t>
            </a:r>
            <a:r>
              <a:rPr lang="en-US" sz="2000" dirty="0" smtClean="0"/>
              <a:t>National Product </a:t>
            </a:r>
            <a:r>
              <a:rPr lang="en-US" sz="2000" dirty="0" smtClean="0"/>
              <a:t>is defined as the </a:t>
            </a:r>
            <a:r>
              <a:rPr lang="en-US" sz="2000" dirty="0" smtClean="0">
                <a:solidFill>
                  <a:srgbClr val="FF0000"/>
                </a:solidFill>
              </a:rPr>
              <a:t>money value </a:t>
            </a:r>
            <a:r>
              <a:rPr lang="en-US" sz="2000" dirty="0" smtClean="0"/>
              <a:t>of all </a:t>
            </a:r>
            <a:r>
              <a:rPr lang="en-US" sz="2000" dirty="0" smtClean="0">
                <a:solidFill>
                  <a:srgbClr val="00B050"/>
                </a:solidFill>
              </a:rPr>
              <a:t>final goods </a:t>
            </a:r>
            <a:r>
              <a:rPr lang="en-US" sz="2000" dirty="0" smtClean="0"/>
              <a:t>and </a:t>
            </a:r>
            <a:r>
              <a:rPr lang="en-US" sz="2000" dirty="0" smtClean="0">
                <a:solidFill>
                  <a:srgbClr val="00B050"/>
                </a:solidFill>
              </a:rPr>
              <a:t>services </a:t>
            </a:r>
            <a:r>
              <a:rPr lang="en-US" sz="2000" dirty="0" smtClean="0"/>
              <a:t>produced </a:t>
            </a:r>
            <a:r>
              <a:rPr lang="en-US" sz="2000" dirty="0" smtClean="0"/>
              <a:t>within the </a:t>
            </a:r>
            <a:r>
              <a:rPr lang="en-US" sz="2000" dirty="0" smtClean="0">
                <a:solidFill>
                  <a:srgbClr val="FF0000"/>
                </a:solidFill>
              </a:rPr>
              <a:t>domestic territory </a:t>
            </a:r>
            <a:r>
              <a:rPr lang="en-US" sz="2000" dirty="0" smtClean="0"/>
              <a:t>of a </a:t>
            </a:r>
            <a:r>
              <a:rPr lang="en-US" sz="2000" dirty="0" smtClean="0"/>
              <a:t>country </a:t>
            </a:r>
            <a:r>
              <a:rPr lang="en-US" sz="2000" dirty="0" smtClean="0"/>
              <a:t>in an </a:t>
            </a:r>
            <a:r>
              <a:rPr lang="en-US" sz="2000" dirty="0" smtClean="0">
                <a:solidFill>
                  <a:srgbClr val="FF0000"/>
                </a:solidFill>
              </a:rPr>
              <a:t>accounting </a:t>
            </a:r>
            <a:r>
              <a:rPr lang="en-US" sz="2000" dirty="0" smtClean="0">
                <a:solidFill>
                  <a:srgbClr val="FF0000"/>
                </a:solidFill>
              </a:rPr>
              <a:t>year.</a:t>
            </a:r>
            <a:br>
              <a:rPr lang="en-US" sz="2000" dirty="0" smtClean="0">
                <a:solidFill>
                  <a:srgbClr val="FF0000"/>
                </a:solidFill>
              </a:rPr>
            </a:br>
            <a:r>
              <a:rPr lang="en-US" sz="2000" dirty="0" smtClean="0">
                <a:solidFill>
                  <a:srgbClr val="FF0000"/>
                </a:solidFill>
              </a:rPr>
              <a:t/>
            </a:r>
            <a:br>
              <a:rPr lang="en-US" sz="2000" dirty="0" smtClean="0">
                <a:solidFill>
                  <a:srgbClr val="FF0000"/>
                </a:solidFill>
              </a:rPr>
            </a:br>
            <a:r>
              <a:rPr lang="en-US" sz="2000" dirty="0" smtClean="0"/>
              <a:t>Domestic Income plus Net Factor Income </a:t>
            </a:r>
            <a:r>
              <a:rPr lang="en-US" sz="2000" dirty="0" smtClean="0"/>
              <a:t>from abroad (NFIA)</a:t>
            </a: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06E94-8DC0-4DA0-A143-9B3E3FFF0BE8}" type="datetime2">
              <a:rPr lang="en-US" smtClean="0"/>
              <a:t>Sunday, May 16, 2021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02A1A-B5B5-4FA8-9210-A6B9C991FB7C}" type="slidenum">
              <a:rPr lang="en-US" smtClean="0"/>
              <a:t>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BG's Classes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smtClean="0"/>
              <a:t>Important points – </a:t>
            </a:r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 smtClean="0"/>
              <a:t>is a flow concept i.e., only the current year is taken </a:t>
            </a:r>
            <a:r>
              <a:rPr lang="en-US" dirty="0" smtClean="0"/>
              <a:t>–</a:t>
            </a:r>
          </a:p>
          <a:p>
            <a:r>
              <a:rPr lang="en-US" dirty="0" smtClean="0"/>
              <a:t> </a:t>
            </a:r>
            <a:r>
              <a:rPr lang="en-US" dirty="0" smtClean="0"/>
              <a:t>This is calculated on current prices. </a:t>
            </a:r>
            <a:endParaRPr lang="en-US" dirty="0" smtClean="0"/>
          </a:p>
          <a:p>
            <a:r>
              <a:rPr lang="en-US" dirty="0" smtClean="0"/>
              <a:t>Where </a:t>
            </a:r>
            <a:r>
              <a:rPr lang="en-US" dirty="0" smtClean="0"/>
              <a:t>price of base year is taken, it is called GDPMP at constant prices. 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smtClean="0"/>
              <a:t>It excludes value of intermediate consumptions. </a:t>
            </a:r>
            <a:endParaRPr lang="en-US" dirty="0" smtClean="0"/>
          </a:p>
          <a:p>
            <a:r>
              <a:rPr lang="en-US" dirty="0" smtClean="0"/>
              <a:t>Excludes </a:t>
            </a:r>
            <a:r>
              <a:rPr lang="en-US" dirty="0" smtClean="0">
                <a:hlinkClick r:id="rId2" action="ppaction://hlinkfile"/>
              </a:rPr>
              <a:t>transfer payments</a:t>
            </a:r>
            <a:r>
              <a:rPr lang="en-US" dirty="0" smtClean="0"/>
              <a:t>, capital gains, financial transactions &amp; income generated through illegal </a:t>
            </a:r>
            <a:r>
              <a:rPr lang="en-US" dirty="0" smtClean="0"/>
              <a:t>transactions</a:t>
            </a:r>
          </a:p>
          <a:p>
            <a:r>
              <a:rPr lang="en-US" dirty="0" smtClean="0"/>
              <a:t> </a:t>
            </a:r>
            <a:r>
              <a:rPr lang="en-US" dirty="0" smtClean="0"/>
              <a:t>Market value = price x total quantity of goods and services produced during the </a:t>
            </a:r>
            <a:r>
              <a:rPr lang="en-US" dirty="0" smtClean="0"/>
              <a:t>year</a:t>
            </a:r>
          </a:p>
          <a:p>
            <a:r>
              <a:rPr lang="en-US" dirty="0" smtClean="0"/>
              <a:t> </a:t>
            </a:r>
            <a:r>
              <a:rPr lang="en-US" dirty="0" smtClean="0"/>
              <a:t>Includes only final value to avoid double </a:t>
            </a:r>
            <a:r>
              <a:rPr lang="en-US" dirty="0" smtClean="0"/>
              <a:t>counting</a:t>
            </a:r>
          </a:p>
          <a:p>
            <a:r>
              <a:rPr lang="en-US" dirty="0" smtClean="0"/>
              <a:t> </a:t>
            </a:r>
            <a:r>
              <a:rPr lang="en-US" dirty="0" smtClean="0"/>
              <a:t>Confined to domestic territory only and excludes </a:t>
            </a:r>
            <a:r>
              <a:rPr lang="en-US" dirty="0" smtClean="0"/>
              <a:t>NFIA</a:t>
            </a:r>
          </a:p>
          <a:p>
            <a:r>
              <a:rPr lang="en-US" dirty="0" smtClean="0"/>
              <a:t> </a:t>
            </a:r>
            <a:r>
              <a:rPr lang="en-US" dirty="0" smtClean="0"/>
              <a:t>GDPMP = Value of output in Domestic Territory – value of intermediate consumption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73162"/>
          </a:xfrm>
        </p:spPr>
        <p:txBody>
          <a:bodyPr>
            <a:normAutofit fontScale="90000"/>
          </a:bodyPr>
          <a:lstStyle/>
          <a:p>
            <a:r>
              <a:rPr lang="en-US" sz="2000" dirty="0" smtClean="0"/>
              <a:t>GDPMP – Market Value of final goods and </a:t>
            </a:r>
            <a:r>
              <a:rPr lang="en-US" sz="2000" dirty="0" err="1" smtClean="0"/>
              <a:t>services|produced</a:t>
            </a:r>
            <a:r>
              <a:rPr lang="en-US" sz="2000" dirty="0" smtClean="0"/>
              <a:t> </a:t>
            </a:r>
            <a:r>
              <a:rPr lang="en-US" sz="2000" dirty="0" smtClean="0"/>
              <a:t>within the domestic territory </a:t>
            </a:r>
            <a:r>
              <a:rPr lang="en-US" sz="2000" dirty="0" smtClean="0"/>
              <a:t>during </a:t>
            </a:r>
            <a:r>
              <a:rPr lang="en-US" sz="2000" dirty="0" smtClean="0"/>
              <a:t>one </a:t>
            </a:r>
            <a:r>
              <a:rPr lang="en-US" sz="2000" dirty="0" smtClean="0"/>
              <a:t>year by </a:t>
            </a:r>
            <a:r>
              <a:rPr lang="en-US" sz="2000" dirty="0" smtClean="0"/>
              <a:t>all production units </a:t>
            </a:r>
            <a:r>
              <a:rPr lang="en-US" sz="2000" dirty="0" smtClean="0"/>
              <a:t>including </a:t>
            </a:r>
            <a:r>
              <a:rPr lang="en-US" sz="2000" dirty="0" smtClean="0"/>
              <a:t>net indirect taxes and depreciation •</a:t>
            </a:r>
            <a:br>
              <a:rPr lang="en-US" sz="2000" dirty="0" smtClean="0"/>
            </a:b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EC389-6324-4AB6-870B-54AE7E43AA75}" type="datetime2">
              <a:rPr lang="en-US" smtClean="0"/>
              <a:t>Sunday, May 16, 2021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02A1A-B5B5-4FA8-9210-A6B9C991FB7C}" type="slidenum">
              <a:rPr lang="en-US" smtClean="0"/>
              <a:t>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BG's Classes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000" dirty="0" smtClean="0"/>
              <a:t>GNPMP = GDPMP + Net Factor Income from Abroad (NFIA</a:t>
            </a:r>
            <a:r>
              <a:rPr lang="en-US" sz="2000" dirty="0" smtClean="0"/>
              <a:t>)</a:t>
            </a:r>
          </a:p>
          <a:p>
            <a:pPr lvl="0"/>
            <a:endParaRPr lang="en-US" sz="2000" dirty="0" smtClean="0"/>
          </a:p>
          <a:p>
            <a:pPr lvl="0"/>
            <a:r>
              <a:rPr lang="en-US" sz="2000" dirty="0" smtClean="0"/>
              <a:t>  NNPMP </a:t>
            </a:r>
            <a:r>
              <a:rPr lang="en-US" sz="2000" dirty="0" smtClean="0"/>
              <a:t>= </a:t>
            </a:r>
            <a:r>
              <a:rPr lang="en-US" sz="2000" dirty="0" smtClean="0">
                <a:solidFill>
                  <a:srgbClr val="FF0000"/>
                </a:solidFill>
              </a:rPr>
              <a:t>GNPMP – </a:t>
            </a:r>
            <a:r>
              <a:rPr lang="en-US" sz="2000" dirty="0" smtClean="0">
                <a:solidFill>
                  <a:srgbClr val="FF0000"/>
                </a:solidFill>
              </a:rPr>
              <a:t>Depreciation </a:t>
            </a:r>
            <a:r>
              <a:rPr lang="en-US" sz="2000" dirty="0" smtClean="0"/>
              <a:t>=</a:t>
            </a:r>
            <a:r>
              <a:rPr lang="en-US" sz="2000" dirty="0" smtClean="0">
                <a:solidFill>
                  <a:srgbClr val="FF0000"/>
                </a:solidFill>
              </a:rPr>
              <a:t>NDPMP + </a:t>
            </a:r>
            <a:r>
              <a:rPr lang="en-US" sz="2000" dirty="0" smtClean="0">
                <a:solidFill>
                  <a:srgbClr val="FF0000"/>
                </a:solidFill>
              </a:rPr>
              <a:t>NFIA  </a:t>
            </a:r>
            <a:r>
              <a:rPr lang="en-US" sz="2000" dirty="0" smtClean="0"/>
              <a:t>=GDPMP + NFIA – </a:t>
            </a:r>
            <a:r>
              <a:rPr lang="en-US" sz="2000" dirty="0" smtClean="0"/>
              <a:t>Depreciation</a:t>
            </a:r>
          </a:p>
          <a:p>
            <a:pPr lvl="0"/>
            <a:r>
              <a:rPr lang="en-US" sz="2000" dirty="0" smtClean="0"/>
              <a:t>  NDPMP</a:t>
            </a:r>
            <a:r>
              <a:rPr lang="en-US" sz="2000" dirty="0" smtClean="0">
                <a:sym typeface="Symbol"/>
              </a:rPr>
              <a:t>=</a:t>
            </a:r>
            <a:r>
              <a:rPr lang="en-US" sz="2000" dirty="0" smtClean="0"/>
              <a:t> </a:t>
            </a:r>
            <a:r>
              <a:rPr lang="en-US" sz="2000" dirty="0" smtClean="0"/>
              <a:t>GDPMP – </a:t>
            </a:r>
            <a:r>
              <a:rPr lang="en-US" sz="2000" dirty="0" smtClean="0"/>
              <a:t>Depreciation</a:t>
            </a:r>
            <a:r>
              <a:rPr lang="en-US" sz="2000" dirty="0" smtClean="0">
                <a:sym typeface="Symbol"/>
              </a:rPr>
              <a:t>=</a:t>
            </a:r>
            <a:r>
              <a:rPr lang="en-US" sz="2000" dirty="0" smtClean="0"/>
              <a:t> </a:t>
            </a:r>
            <a:r>
              <a:rPr lang="en-US" sz="2000" dirty="0" smtClean="0"/>
              <a:t>NNPMP – </a:t>
            </a:r>
            <a:r>
              <a:rPr lang="en-US" sz="2000" dirty="0" smtClean="0"/>
              <a:t>NFIA</a:t>
            </a:r>
            <a:endParaRPr lang="en-US" sz="2000" dirty="0" smtClean="0">
              <a:sym typeface="Symbol"/>
            </a:endParaRPr>
          </a:p>
          <a:p>
            <a:pPr lvl="0"/>
            <a:r>
              <a:rPr lang="en-US" sz="2000" dirty="0" smtClean="0"/>
              <a:t> NDPFC  </a:t>
            </a:r>
            <a:r>
              <a:rPr lang="en-US" sz="2000" dirty="0" smtClean="0"/>
              <a:t>= compensation of employees + </a:t>
            </a:r>
            <a:r>
              <a:rPr lang="en-US" sz="2000" dirty="0" smtClean="0">
                <a:hlinkClick r:id="rId2" action="ppaction://hlinkfile"/>
              </a:rPr>
              <a:t>Operating surplus </a:t>
            </a:r>
            <a:r>
              <a:rPr lang="en-US" sz="2000" dirty="0" smtClean="0"/>
              <a:t>+ mixed income of the </a:t>
            </a:r>
            <a:r>
              <a:rPr lang="en-US" sz="2000" dirty="0" err="1" smtClean="0"/>
              <a:t>selfemployed</a:t>
            </a:r>
            <a:r>
              <a:rPr lang="en-US" sz="2000" dirty="0" smtClean="0"/>
              <a:t>  </a:t>
            </a:r>
            <a:r>
              <a:rPr lang="en-US" sz="2000" dirty="0" smtClean="0"/>
              <a:t>= NDPMP – Indirect Taxes + </a:t>
            </a:r>
            <a:r>
              <a:rPr lang="en-US" sz="2000" dirty="0" smtClean="0"/>
              <a:t>Subsidies  </a:t>
            </a:r>
            <a:r>
              <a:rPr lang="en-US" sz="2000" dirty="0" smtClean="0"/>
              <a:t>= NDPMP – Net Indirect </a:t>
            </a:r>
            <a:r>
              <a:rPr lang="en-US" sz="2000" dirty="0" smtClean="0"/>
              <a:t>Taxes</a:t>
            </a:r>
            <a:endParaRPr lang="en-US" sz="2000" dirty="0" smtClean="0">
              <a:sym typeface="Symbol"/>
            </a:endParaRPr>
          </a:p>
          <a:p>
            <a:pPr lvl="0"/>
            <a:r>
              <a:rPr lang="en-US" sz="2000" dirty="0" smtClean="0"/>
              <a:t>  GDPFC </a:t>
            </a:r>
            <a:r>
              <a:rPr lang="en-US" sz="2000" dirty="0" smtClean="0"/>
              <a:t>= GDPMP – Indirect Taxes + </a:t>
            </a:r>
            <a:r>
              <a:rPr lang="en-US" sz="2000" dirty="0" smtClean="0"/>
              <a:t>Subsidies  </a:t>
            </a:r>
            <a:r>
              <a:rPr lang="en-US" sz="2000" dirty="0" smtClean="0"/>
              <a:t>= NDPFC + </a:t>
            </a:r>
            <a:r>
              <a:rPr lang="en-US" sz="2000" dirty="0" smtClean="0"/>
              <a:t>depreciation  </a:t>
            </a:r>
          </a:p>
          <a:p>
            <a:pPr lvl="0"/>
            <a:r>
              <a:rPr lang="en-US" sz="2000" dirty="0" smtClean="0"/>
              <a:t>GNPFC  </a:t>
            </a:r>
            <a:r>
              <a:rPr lang="en-US" sz="2000" dirty="0" smtClean="0"/>
              <a:t>= NNPFC + </a:t>
            </a:r>
            <a:r>
              <a:rPr lang="en-US" sz="2000" dirty="0" err="1" smtClean="0"/>
              <a:t>Depritiation</a:t>
            </a:r>
            <a:r>
              <a:rPr lang="en-US" sz="2000" dirty="0" smtClean="0"/>
              <a:t>=  </a:t>
            </a:r>
            <a:r>
              <a:rPr lang="en-US" sz="2000" dirty="0" smtClean="0"/>
              <a:t>GNPMP – </a:t>
            </a:r>
            <a:r>
              <a:rPr lang="en-US" sz="2000" dirty="0" smtClean="0"/>
              <a:t>NIT</a:t>
            </a:r>
            <a:endParaRPr lang="en-US" sz="2000" dirty="0" smtClean="0">
              <a:sym typeface="Symbol"/>
            </a:endParaRPr>
          </a:p>
          <a:p>
            <a:pPr lvl="0"/>
            <a:r>
              <a:rPr lang="en-US" sz="2000" dirty="0" smtClean="0"/>
              <a:t>  </a:t>
            </a:r>
            <a:r>
              <a:rPr lang="en-US" sz="2000" dirty="0" smtClean="0"/>
              <a:t>NNPFC or </a:t>
            </a:r>
            <a:r>
              <a:rPr lang="en-US" sz="2000" dirty="0" smtClean="0"/>
              <a:t>NI  </a:t>
            </a:r>
            <a:r>
              <a:rPr lang="en-US" sz="2000" dirty="0" smtClean="0"/>
              <a:t>=</a:t>
            </a:r>
            <a:r>
              <a:rPr lang="en-US" sz="2000" dirty="0" smtClean="0"/>
              <a:t>NDPFC+NFIA  </a:t>
            </a:r>
            <a:r>
              <a:rPr lang="en-US" sz="2000" dirty="0" smtClean="0"/>
              <a:t>=</a:t>
            </a:r>
            <a:r>
              <a:rPr lang="en-US" sz="2000" dirty="0" smtClean="0"/>
              <a:t>NNPMP-NIT </a:t>
            </a:r>
            <a:endParaRPr lang="en-US" sz="2000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 Some Important Identities </a:t>
            </a: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C81D4-979E-4216-9DCC-C806A73C2D22}" type="datetime2">
              <a:rPr lang="en-US" smtClean="0"/>
              <a:t>Sunday, May 16, 2021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02A1A-B5B5-4FA8-9210-A6B9C991FB7C}" type="slidenum">
              <a:rPr lang="en-US" smtClean="0"/>
              <a:t>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BG's Classes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473891"/>
          </a:xfrm>
        </p:spPr>
        <p:txBody>
          <a:bodyPr>
            <a:normAutofit/>
          </a:bodyPr>
          <a:lstStyle/>
          <a:p>
            <a:pPr lvl="0"/>
            <a:r>
              <a:rPr lang="en-US" sz="1800" dirty="0" smtClean="0"/>
              <a:t>Net </a:t>
            </a:r>
            <a:r>
              <a:rPr lang="en-US" sz="1800" dirty="0" smtClean="0"/>
              <a:t>Factor Income from Abroad (NFIA</a:t>
            </a:r>
            <a:r>
              <a:rPr lang="en-US" sz="1800" dirty="0" smtClean="0"/>
              <a:t>)</a:t>
            </a:r>
          </a:p>
          <a:p>
            <a:pPr lvl="0">
              <a:buNone/>
            </a:pPr>
            <a:r>
              <a:rPr lang="en-US" sz="1800" dirty="0" smtClean="0"/>
              <a:t> </a:t>
            </a:r>
            <a:r>
              <a:rPr lang="en-US" sz="1800" dirty="0" smtClean="0"/>
              <a:t>– Factor income from abroad by a normal resident (-) Factor income of non resident from domestic territory </a:t>
            </a:r>
            <a:endParaRPr lang="en-US" sz="1800" dirty="0" smtClean="0"/>
          </a:p>
          <a:p>
            <a:pPr lvl="0">
              <a:buNone/>
            </a:pPr>
            <a:endParaRPr lang="en-US" sz="1800" dirty="0" smtClean="0"/>
          </a:p>
          <a:p>
            <a:pPr lvl="0">
              <a:buNone/>
            </a:pPr>
            <a:endParaRPr lang="en-US" sz="1800" dirty="0" smtClean="0"/>
          </a:p>
          <a:p>
            <a:r>
              <a:rPr lang="en-US" sz="1800" dirty="0" smtClean="0"/>
              <a:t>  Components </a:t>
            </a:r>
            <a:r>
              <a:rPr lang="en-US" sz="1800" dirty="0" smtClean="0"/>
              <a:t>of </a:t>
            </a:r>
            <a:r>
              <a:rPr lang="en-US" sz="1800" dirty="0" smtClean="0"/>
              <a:t>NFIA</a:t>
            </a:r>
          </a:p>
          <a:p>
            <a:pPr>
              <a:buNone/>
            </a:pPr>
            <a:r>
              <a:rPr lang="en-US" sz="1800" dirty="0" smtClean="0"/>
              <a:t>Net </a:t>
            </a:r>
            <a:r>
              <a:rPr lang="en-US" sz="1800" dirty="0" smtClean="0"/>
              <a:t>Compensation of Employees from Abroad </a:t>
            </a:r>
            <a:endParaRPr lang="en-US" sz="1800" dirty="0" smtClean="0"/>
          </a:p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=</a:t>
            </a:r>
            <a:r>
              <a:rPr lang="en-US" sz="1800" dirty="0" smtClean="0">
                <a:solidFill>
                  <a:srgbClr val="FF0000"/>
                </a:solidFill>
              </a:rPr>
              <a:t> </a:t>
            </a:r>
            <a:r>
              <a:rPr lang="en-US" sz="1800" dirty="0" smtClean="0"/>
              <a:t>compensation received by residents working abroad – compensations paid to non-residents working in the domestic territory Net Income from property &amp; Entrepreneurship</a:t>
            </a:r>
          </a:p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=</a:t>
            </a:r>
            <a:r>
              <a:rPr lang="en-US" sz="2400" dirty="0" smtClean="0"/>
              <a:t> </a:t>
            </a:r>
            <a:r>
              <a:rPr lang="en-US" sz="1800" dirty="0" smtClean="0"/>
              <a:t>income received by the residents in the form of rent, interest and profit from rest of the world – income paid to the non-residents in the form of rent, interest and profit to the rest of the world Net retained earnings of resident companies </a:t>
            </a:r>
            <a:r>
              <a:rPr lang="en-US" sz="1800" dirty="0" smtClean="0"/>
              <a:t>abroad</a:t>
            </a:r>
          </a:p>
          <a:p>
            <a:pPr>
              <a:buNone/>
            </a:pP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=</a:t>
            </a:r>
            <a:r>
              <a:rPr lang="en-US" sz="1800" dirty="0" smtClean="0"/>
              <a:t> retained earnings abroad – retained earnings of foreign companies located in a country 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296EE-31CF-4A8B-ADC3-9309A47D2F4B}" type="datetime2">
              <a:rPr lang="en-US" smtClean="0"/>
              <a:t>Sunday, May 16, 2021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02A1A-B5B5-4FA8-9210-A6B9C991FB7C}" type="slidenum">
              <a:rPr lang="en-US" smtClean="0"/>
              <a:t>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BG's Classes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066800"/>
            <a:ext cx="8458200" cy="54864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Helps </a:t>
            </a:r>
            <a:r>
              <a:rPr lang="en-US" dirty="0" smtClean="0"/>
              <a:t>in solving many problems of an </a:t>
            </a:r>
            <a:r>
              <a:rPr lang="en-US" dirty="0" smtClean="0"/>
              <a:t>economy </a:t>
            </a:r>
            <a:r>
              <a:rPr lang="en-US" dirty="0" smtClean="0"/>
              <a:t>like 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smtClean="0"/>
              <a:t>Monetary </a:t>
            </a:r>
            <a:r>
              <a:rPr lang="en-US" dirty="0" smtClean="0"/>
              <a:t>problems</a:t>
            </a:r>
            <a:endParaRPr lang="en-US" dirty="0" smtClean="0">
              <a:sym typeface="Symbol"/>
            </a:endParaRPr>
          </a:p>
          <a:p>
            <a:r>
              <a:rPr lang="en-US" dirty="0" smtClean="0"/>
              <a:t>  </a:t>
            </a:r>
            <a:r>
              <a:rPr lang="en-US" dirty="0" smtClean="0"/>
              <a:t>Economic </a:t>
            </a:r>
            <a:r>
              <a:rPr lang="en-US" dirty="0" smtClean="0"/>
              <a:t>fluctuations</a:t>
            </a:r>
            <a:endParaRPr lang="en-US" dirty="0" smtClean="0">
              <a:sym typeface="Symbol"/>
            </a:endParaRPr>
          </a:p>
          <a:p>
            <a:r>
              <a:rPr lang="en-US" dirty="0" smtClean="0"/>
              <a:t> </a:t>
            </a:r>
            <a:r>
              <a:rPr lang="en-US" dirty="0" smtClean="0"/>
              <a:t>General </a:t>
            </a:r>
            <a:r>
              <a:rPr lang="en-US" dirty="0" smtClean="0"/>
              <a:t>employment</a:t>
            </a:r>
            <a:endParaRPr lang="en-US" dirty="0" smtClean="0">
              <a:sym typeface="Symbol"/>
            </a:endParaRPr>
          </a:p>
          <a:p>
            <a:r>
              <a:rPr lang="en-US" dirty="0" smtClean="0"/>
              <a:t>  Inflation &amp; Its theories</a:t>
            </a:r>
            <a:endParaRPr lang="en-US" dirty="0" smtClean="0">
              <a:sym typeface="Symbol"/>
            </a:endParaRPr>
          </a:p>
          <a:p>
            <a:r>
              <a:rPr lang="en-US" dirty="0" smtClean="0"/>
              <a:t> </a:t>
            </a:r>
            <a:r>
              <a:rPr lang="en-US" dirty="0" smtClean="0"/>
              <a:t>Disequilibrium in </a:t>
            </a:r>
            <a:r>
              <a:rPr lang="en-US" dirty="0" smtClean="0"/>
              <a:t>the BOP</a:t>
            </a:r>
            <a:endParaRPr lang="en-US" dirty="0" smtClean="0">
              <a:sym typeface="Symbol"/>
            </a:endParaRPr>
          </a:p>
          <a:p>
            <a:r>
              <a:rPr lang="en-US" dirty="0" smtClean="0"/>
              <a:t> </a:t>
            </a:r>
            <a:r>
              <a:rPr lang="en-US" dirty="0" smtClean="0"/>
              <a:t>Macroeconomics Theory of </a:t>
            </a:r>
            <a:r>
              <a:rPr lang="en-US" dirty="0" smtClean="0"/>
              <a:t>Income</a:t>
            </a:r>
          </a:p>
          <a:p>
            <a:r>
              <a:rPr lang="en-US" dirty="0" smtClean="0"/>
              <a:t>  </a:t>
            </a:r>
            <a:r>
              <a:rPr lang="en-US" dirty="0" smtClean="0"/>
              <a:t>Employment Theory of general price </a:t>
            </a:r>
            <a:r>
              <a:rPr lang="en-US" dirty="0" smtClean="0"/>
              <a:t>level</a:t>
            </a:r>
          </a:p>
          <a:p>
            <a:r>
              <a:rPr lang="en-US" dirty="0" smtClean="0"/>
              <a:t>  Economic  growth &amp; Development</a:t>
            </a:r>
          </a:p>
          <a:p>
            <a:r>
              <a:rPr lang="en-US" dirty="0" smtClean="0"/>
              <a:t> Theories </a:t>
            </a:r>
            <a:r>
              <a:rPr lang="en-US" dirty="0" smtClean="0"/>
              <a:t>of </a:t>
            </a:r>
            <a:r>
              <a:rPr lang="en-US" dirty="0" smtClean="0"/>
              <a:t>distribution……etc.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1000" cy="792162"/>
          </a:xfrm>
        </p:spPr>
        <p:txBody>
          <a:bodyPr>
            <a:noAutofit/>
          </a:bodyPr>
          <a:lstStyle/>
          <a:p>
            <a:r>
              <a:rPr lang="en-US" sz="2800" dirty="0" smtClean="0"/>
              <a:t>What is the scope of Macroeconomics?</a:t>
            </a:r>
            <a:endParaRPr lang="en-US" sz="28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59C94-6BAF-4EBB-B4EC-41260772B5AB}" type="datetime2">
              <a:rPr lang="en-US" smtClean="0"/>
              <a:t>Sunday, May 16, 2021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02A1A-B5B5-4FA8-9210-A6B9C991FB7C}" type="slidenum">
              <a:rPr lang="en-US" smtClean="0"/>
              <a:t>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BG's Classes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4432109"/>
            <a:ext cx="8229600" cy="1816291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sz="2400" dirty="0" smtClean="0"/>
              <a:t> Limitations  </a:t>
            </a:r>
          </a:p>
          <a:p>
            <a:pPr lvl="0">
              <a:buNone/>
            </a:pPr>
            <a:r>
              <a:rPr lang="en-US" sz="1800" dirty="0" smtClean="0"/>
              <a:t>Ignores structural changes in an individual unit of the aggregate.</a:t>
            </a:r>
            <a:endParaRPr lang="en-US" sz="1800" dirty="0" smtClean="0">
              <a:sym typeface="Symbol"/>
            </a:endParaRPr>
          </a:p>
          <a:p>
            <a:pPr lvl="0">
              <a:buNone/>
            </a:pPr>
            <a:r>
              <a:rPr lang="en-US" sz="1800" dirty="0" smtClean="0"/>
              <a:t>Hence the conclusion may be misleading  Also the figures arrived at are subject to errors &amp; ambiguities </a:t>
            </a:r>
            <a:endParaRPr lang="en-US" sz="2400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916362"/>
          </a:xfrm>
          <a:ln>
            <a:noFill/>
          </a:ln>
        </p:spPr>
        <p:txBody>
          <a:bodyPr anchor="t">
            <a:noAutofit/>
          </a:bodyPr>
          <a:lstStyle/>
          <a:p>
            <a:r>
              <a:rPr lang="en-US" sz="2800" dirty="0" smtClean="0"/>
              <a:t>Importance</a:t>
            </a:r>
            <a:br>
              <a:rPr lang="en-US" sz="2800" dirty="0" smtClean="0"/>
            </a:br>
            <a:r>
              <a:rPr lang="en-US" sz="2800" dirty="0" smtClean="0"/>
              <a:t>-</a:t>
            </a:r>
            <a:r>
              <a:rPr lang="en-US" sz="1400" dirty="0" smtClean="0"/>
              <a:t> </a:t>
            </a:r>
            <a:r>
              <a:rPr lang="en-US" sz="2000" dirty="0" smtClean="0"/>
              <a:t>Has emerged as the most challenging branch of </a:t>
            </a:r>
            <a:r>
              <a:rPr lang="en-US" sz="2000" dirty="0" smtClean="0"/>
              <a:t>economics</a:t>
            </a:r>
            <a:r>
              <a:rPr lang="en-US" sz="2000" dirty="0" smtClean="0">
                <a:sym typeface="Symbol"/>
              </a:rPr>
              <a:t/>
            </a:r>
            <a:br>
              <a:rPr lang="en-US" sz="2000" dirty="0" smtClean="0">
                <a:sym typeface="Symbol"/>
              </a:rPr>
            </a:br>
            <a:r>
              <a:rPr lang="en-US" sz="2000" dirty="0" smtClean="0">
                <a:sym typeface="Symbol"/>
              </a:rPr>
              <a:t>-</a:t>
            </a:r>
            <a:r>
              <a:rPr lang="en-US" sz="2000" dirty="0" smtClean="0"/>
              <a:t>Gives </a:t>
            </a:r>
            <a:r>
              <a:rPr lang="en-US" sz="2000" dirty="0" smtClean="0"/>
              <a:t>an overall view of the growing complexities of </a:t>
            </a:r>
            <a:r>
              <a:rPr lang="en-US" sz="2000" dirty="0" smtClean="0"/>
              <a:t>the</a:t>
            </a:r>
            <a:r>
              <a:rPr lang="en-US" sz="2000" dirty="0" smtClean="0">
                <a:sym typeface="Symbol"/>
              </a:rPr>
              <a:t/>
            </a:r>
            <a:br>
              <a:rPr lang="en-US" sz="2000" dirty="0" smtClean="0">
                <a:sym typeface="Symbol"/>
              </a:rPr>
            </a:br>
            <a:r>
              <a:rPr lang="en-US" sz="2000" dirty="0" smtClean="0">
                <a:sym typeface="Symbol"/>
              </a:rPr>
              <a:t>   </a:t>
            </a:r>
            <a:r>
              <a:rPr lang="en-US" sz="2000" dirty="0" smtClean="0"/>
              <a:t>economic </a:t>
            </a:r>
            <a:r>
              <a:rPr lang="en-US" sz="2000" dirty="0" smtClean="0"/>
              <a:t>system 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-Provides </a:t>
            </a:r>
            <a:r>
              <a:rPr lang="en-US" sz="2000" dirty="0" smtClean="0"/>
              <a:t>powerful tool to explain the working of </a:t>
            </a:r>
            <a:r>
              <a:rPr lang="en-US" sz="2000" dirty="0" smtClean="0"/>
              <a:t>complex</a:t>
            </a:r>
            <a:r>
              <a:rPr lang="en-US" sz="2000" dirty="0" smtClean="0">
                <a:sym typeface="Symbol"/>
              </a:rPr>
              <a:t/>
            </a:r>
            <a:br>
              <a:rPr lang="en-US" sz="2000" dirty="0" smtClean="0">
                <a:sym typeface="Symbol"/>
              </a:rPr>
            </a:br>
            <a:r>
              <a:rPr lang="en-US" sz="2000" dirty="0" smtClean="0">
                <a:sym typeface="Symbol"/>
              </a:rPr>
              <a:t> </a:t>
            </a:r>
            <a:r>
              <a:rPr lang="en-US" sz="2000" dirty="0" smtClean="0">
                <a:sym typeface="Symbol"/>
              </a:rPr>
              <a:t>  </a:t>
            </a:r>
            <a:r>
              <a:rPr lang="en-US" sz="2000" dirty="0" smtClean="0"/>
              <a:t>economic </a:t>
            </a:r>
            <a:r>
              <a:rPr lang="en-US" sz="2000" dirty="0" smtClean="0"/>
              <a:t>system 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-Provides </a:t>
            </a:r>
            <a:r>
              <a:rPr lang="en-US" sz="2000" dirty="0" smtClean="0"/>
              <a:t>basic and logical framework for formulating policies </a:t>
            </a:r>
            <a:r>
              <a:rPr lang="en-US" sz="2000" dirty="0" smtClean="0"/>
              <a:t>to</a:t>
            </a:r>
            <a:r>
              <a:rPr lang="en-US" sz="2000" dirty="0" smtClean="0">
                <a:sym typeface="Symbol"/>
              </a:rPr>
              <a:t/>
            </a:r>
            <a:br>
              <a:rPr lang="en-US" sz="2000" dirty="0" smtClean="0">
                <a:sym typeface="Symbol"/>
              </a:rPr>
            </a:br>
            <a:r>
              <a:rPr lang="en-US" sz="2000" dirty="0" smtClean="0"/>
              <a:t>direct </a:t>
            </a:r>
            <a:r>
              <a:rPr lang="en-US" sz="2000" dirty="0" smtClean="0"/>
              <a:t>and regulate economy towards desirable goals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- </a:t>
            </a:r>
            <a:r>
              <a:rPr lang="en-US" sz="2000" dirty="0" smtClean="0"/>
              <a:t>Analyses reasons for economic fluctuations and </a:t>
            </a:r>
            <a:r>
              <a:rPr lang="en-US" sz="2000" dirty="0" smtClean="0"/>
              <a:t>provide        remedies</a:t>
            </a: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5E4CB-E0FC-4D41-B999-8FDEA1543EFF}" type="datetime2">
              <a:rPr lang="en-US" smtClean="0"/>
              <a:t>Sunday, May 16, 2021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02A1A-B5B5-4FA8-9210-A6B9C991FB7C}" type="slidenum">
              <a:rPr lang="en-US" smtClean="0"/>
              <a:t>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BG's Classes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“</a:t>
            </a:r>
            <a:r>
              <a:rPr lang="en-US" dirty="0" smtClean="0"/>
              <a:t>Goods are physical object,| natural or man-made,| can be seen, touched and measured,| command a price in the market”. It includes both tangible and intangible objects (services)” </a:t>
            </a:r>
            <a:r>
              <a:rPr lang="en-US" dirty="0" smtClean="0"/>
              <a:t> </a:t>
            </a:r>
          </a:p>
          <a:p>
            <a:pPr lvl="0"/>
            <a:r>
              <a:rPr lang="en-US" dirty="0" smtClean="0"/>
              <a:t>Economic </a:t>
            </a:r>
            <a:r>
              <a:rPr lang="en-US" dirty="0" smtClean="0"/>
              <a:t>goods – which commands a </a:t>
            </a:r>
            <a:r>
              <a:rPr lang="en-US" dirty="0" smtClean="0"/>
              <a:t>price. </a:t>
            </a:r>
          </a:p>
          <a:p>
            <a:pPr lvl="0"/>
            <a:r>
              <a:rPr lang="en-US" dirty="0" smtClean="0"/>
              <a:t> </a:t>
            </a:r>
            <a:r>
              <a:rPr lang="en-US" dirty="0" smtClean="0"/>
              <a:t>Non-economic good – which does not command a price Goods Intermediate Final Consumption capital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 </a:t>
            </a:r>
            <a:r>
              <a:rPr lang="en-US" sz="1800" dirty="0" smtClean="0"/>
              <a:t> </a:t>
            </a:r>
            <a:r>
              <a:rPr lang="en-US" sz="2400" dirty="0" smtClean="0"/>
              <a:t>G</a:t>
            </a:r>
            <a:r>
              <a:rPr lang="en-US" sz="2400" dirty="0" smtClean="0"/>
              <a:t>oods  </a:t>
            </a:r>
            <a:r>
              <a:rPr lang="en-US" sz="2400" dirty="0" smtClean="0"/>
              <a:t>and </a:t>
            </a:r>
            <a:r>
              <a:rPr lang="en-US" sz="2400" dirty="0" smtClean="0"/>
              <a:t> </a:t>
            </a:r>
            <a:r>
              <a:rPr lang="en-US" sz="2400" dirty="0" smtClean="0"/>
              <a:t>its </a:t>
            </a:r>
            <a:r>
              <a:rPr lang="en-US" sz="2400" dirty="0" smtClean="0"/>
              <a:t>types</a:t>
            </a:r>
            <a:endParaRPr lang="en-US" sz="1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3ACE1-7C30-4CE5-AAD3-CE02C97352D6}" type="datetime2">
              <a:rPr lang="en-US" smtClean="0"/>
              <a:t>Sunday, May 16, 2021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02A1A-B5B5-4FA8-9210-A6B9C991FB7C}" type="slidenum">
              <a:rPr lang="en-US" smtClean="0"/>
              <a:t>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BG's Classes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397691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sz="2400" dirty="0" smtClean="0"/>
              <a:t>Intermediate goods </a:t>
            </a:r>
            <a:endParaRPr lang="en-US" sz="2400" dirty="0" smtClean="0"/>
          </a:p>
          <a:p>
            <a:pPr lvl="0"/>
            <a:r>
              <a:rPr lang="en-US" sz="1600" dirty="0" smtClean="0"/>
              <a:t> </a:t>
            </a:r>
            <a:r>
              <a:rPr lang="en-US" sz="1600" dirty="0" smtClean="0"/>
              <a:t>Used for production of other goods and services </a:t>
            </a:r>
            <a:r>
              <a:rPr lang="en-US" sz="1600" dirty="0" smtClean="0"/>
              <a:t>•</a:t>
            </a:r>
          </a:p>
          <a:p>
            <a:pPr lvl="0"/>
            <a:r>
              <a:rPr lang="en-US" sz="1600" dirty="0" smtClean="0"/>
              <a:t> </a:t>
            </a:r>
            <a:r>
              <a:rPr lang="en-US" sz="1600" dirty="0" smtClean="0"/>
              <a:t>Meant for resale so value gets added to these goods </a:t>
            </a:r>
            <a:r>
              <a:rPr lang="en-US" sz="1600" dirty="0" smtClean="0"/>
              <a:t>•</a:t>
            </a:r>
          </a:p>
          <a:p>
            <a:pPr lvl="0"/>
            <a:r>
              <a:rPr lang="en-US" sz="1600" dirty="0" smtClean="0"/>
              <a:t> </a:t>
            </a:r>
            <a:r>
              <a:rPr lang="en-US" sz="1600" dirty="0" smtClean="0"/>
              <a:t>Remain within the production boundary • </a:t>
            </a:r>
            <a:endParaRPr lang="en-US" sz="1600" dirty="0" smtClean="0"/>
          </a:p>
          <a:p>
            <a:pPr lvl="0"/>
            <a:r>
              <a:rPr lang="en-US" sz="1600" dirty="0" smtClean="0"/>
              <a:t>Value </a:t>
            </a:r>
            <a:r>
              <a:rPr lang="en-US" sz="1600" dirty="0" smtClean="0"/>
              <a:t>not included in the National Income • </a:t>
            </a:r>
            <a:r>
              <a:rPr lang="en-US" sz="1600" dirty="0" err="1" smtClean="0"/>
              <a:t>Eg</a:t>
            </a:r>
            <a:r>
              <a:rPr lang="en-US" sz="1600" dirty="0" smtClean="0"/>
              <a:t>: Milk used in sweet shop for resale </a:t>
            </a:r>
            <a:r>
              <a:rPr lang="en-US" sz="1600" dirty="0" smtClean="0"/>
              <a:t>•</a:t>
            </a:r>
          </a:p>
          <a:p>
            <a:pPr lvl="0"/>
            <a:r>
              <a:rPr lang="en-US" sz="1600" dirty="0" smtClean="0"/>
              <a:t> </a:t>
            </a:r>
            <a:r>
              <a:rPr lang="en-US" sz="1600" dirty="0" smtClean="0"/>
              <a:t>Cotton yarn used by textile </a:t>
            </a:r>
            <a:r>
              <a:rPr lang="en-US" sz="1600" dirty="0" smtClean="0"/>
              <a:t>industry</a:t>
            </a:r>
          </a:p>
          <a:p>
            <a:pPr lvl="0">
              <a:buNone/>
            </a:pPr>
            <a:r>
              <a:rPr lang="en-US" sz="1200" dirty="0" smtClean="0"/>
              <a:t> </a:t>
            </a:r>
            <a:r>
              <a:rPr lang="en-US" sz="2400" dirty="0" smtClean="0"/>
              <a:t>Final goods </a:t>
            </a:r>
            <a:endParaRPr lang="en-US" sz="1600" dirty="0" smtClean="0"/>
          </a:p>
          <a:p>
            <a:pPr lvl="0"/>
            <a:r>
              <a:rPr lang="en-US" sz="1600" dirty="0" smtClean="0"/>
              <a:t> </a:t>
            </a:r>
            <a:r>
              <a:rPr lang="en-US" sz="1600" dirty="0" smtClean="0"/>
              <a:t>Used for final consumption • </a:t>
            </a:r>
            <a:endParaRPr lang="en-US" sz="1600" dirty="0" smtClean="0"/>
          </a:p>
          <a:p>
            <a:pPr lvl="0"/>
            <a:r>
              <a:rPr lang="en-US" sz="1600" dirty="0" smtClean="0"/>
              <a:t>Meant </a:t>
            </a:r>
            <a:r>
              <a:rPr lang="en-US" sz="1600" dirty="0" smtClean="0"/>
              <a:t>for final use so no value addition is made </a:t>
            </a:r>
            <a:r>
              <a:rPr lang="en-US" sz="1600" dirty="0" smtClean="0"/>
              <a:t>•</a:t>
            </a:r>
          </a:p>
          <a:p>
            <a:pPr lvl="0"/>
            <a:r>
              <a:rPr lang="en-US" sz="1600" dirty="0" smtClean="0"/>
              <a:t> </a:t>
            </a:r>
            <a:r>
              <a:rPr lang="en-US" sz="1600" dirty="0" smtClean="0"/>
              <a:t>Remain outside the production boundary </a:t>
            </a:r>
            <a:r>
              <a:rPr lang="en-US" sz="1600" dirty="0" smtClean="0"/>
              <a:t>•</a:t>
            </a:r>
          </a:p>
          <a:p>
            <a:pPr lvl="0"/>
            <a:r>
              <a:rPr lang="en-US" sz="1600" dirty="0" smtClean="0"/>
              <a:t> </a:t>
            </a:r>
            <a:r>
              <a:rPr lang="en-US" sz="1600" dirty="0" smtClean="0"/>
              <a:t>Value included in national income </a:t>
            </a:r>
            <a:r>
              <a:rPr lang="en-US" sz="1600" dirty="0" smtClean="0"/>
              <a:t>•</a:t>
            </a:r>
          </a:p>
          <a:p>
            <a:pPr lvl="0"/>
            <a:r>
              <a:rPr lang="en-US" sz="1600" dirty="0" smtClean="0"/>
              <a:t> </a:t>
            </a:r>
            <a:r>
              <a:rPr lang="en-US" sz="1600" dirty="0" smtClean="0"/>
              <a:t>Milk bought by household for consumption </a:t>
            </a:r>
            <a:endParaRPr lang="en-US" sz="1600" dirty="0" smtClean="0"/>
          </a:p>
          <a:p>
            <a:pPr lvl="0"/>
            <a:endParaRPr lang="en-US" sz="1600" dirty="0" smtClean="0"/>
          </a:p>
          <a:p>
            <a:pPr lvl="0">
              <a:buNone/>
            </a:pPr>
            <a:r>
              <a:rPr lang="en-US" sz="2400" dirty="0" smtClean="0"/>
              <a:t>Intermediate Goods Vs. Final Goods </a:t>
            </a:r>
            <a:endParaRPr lang="en-US" sz="2400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0E935-16DB-4587-9C81-45C2502B785D}" type="datetime2">
              <a:rPr lang="en-US" smtClean="0"/>
              <a:t>Sunday, May 16, 2021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02A1A-B5B5-4FA8-9210-A6B9C991FB7C}" type="slidenum">
              <a:rPr lang="en-US" smtClean="0"/>
              <a:t>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BG's Classes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28600"/>
            <a:ext cx="8382000" cy="6159691"/>
          </a:xfrm>
        </p:spPr>
        <p:txBody>
          <a:bodyPr>
            <a:normAutofit/>
          </a:bodyPr>
          <a:lstStyle/>
          <a:p>
            <a:pPr lvl="0"/>
            <a:r>
              <a:rPr lang="en-US" sz="2400" dirty="0" smtClean="0"/>
              <a:t>Consumption </a:t>
            </a:r>
            <a:r>
              <a:rPr lang="en-US" sz="2400" dirty="0" smtClean="0"/>
              <a:t>goods- </a:t>
            </a:r>
            <a:r>
              <a:rPr lang="en-US" sz="2400" dirty="0" smtClean="0"/>
              <a:t>Bought by consumers to satisfy their needs and </a:t>
            </a:r>
            <a:r>
              <a:rPr lang="en-US" sz="2400" dirty="0" smtClean="0"/>
              <a:t>wants</a:t>
            </a:r>
          </a:p>
          <a:p>
            <a:pPr lvl="0"/>
            <a:r>
              <a:rPr lang="en-US" sz="2400" dirty="0" smtClean="0"/>
              <a:t> </a:t>
            </a:r>
            <a:r>
              <a:rPr lang="en-US" sz="2400" dirty="0" smtClean="0"/>
              <a:t>Durable goods – car, TV, radio etc., </a:t>
            </a:r>
            <a:endParaRPr lang="en-US" sz="2400" dirty="0" smtClean="0"/>
          </a:p>
          <a:p>
            <a:pPr lvl="0"/>
            <a:r>
              <a:rPr lang="en-US" sz="2400" dirty="0" smtClean="0"/>
              <a:t> </a:t>
            </a:r>
            <a:r>
              <a:rPr lang="en-US" sz="2400" dirty="0" smtClean="0"/>
              <a:t>Non-durable goods – oil, milk, vegetable etc., </a:t>
            </a:r>
          </a:p>
          <a:p>
            <a:pPr lvl="0"/>
            <a:r>
              <a:rPr lang="en-US" sz="2400" dirty="0" smtClean="0"/>
              <a:t>Semi </a:t>
            </a:r>
            <a:r>
              <a:rPr lang="en-US" sz="2400" dirty="0" smtClean="0"/>
              <a:t>durable goods – </a:t>
            </a:r>
            <a:r>
              <a:rPr lang="en-US" sz="2400" dirty="0" smtClean="0"/>
              <a:t>crockery </a:t>
            </a:r>
            <a:r>
              <a:rPr lang="en-US" sz="2400" dirty="0" smtClean="0"/>
              <a:t>etc., </a:t>
            </a:r>
            <a:endParaRPr lang="en-US" sz="2400" dirty="0" smtClean="0"/>
          </a:p>
          <a:p>
            <a:pPr lvl="0"/>
            <a:r>
              <a:rPr lang="en-US" sz="2400" dirty="0" smtClean="0"/>
              <a:t> </a:t>
            </a:r>
            <a:r>
              <a:rPr lang="en-US" sz="2400" dirty="0" smtClean="0"/>
              <a:t>Services – bank, doctor, teacher etc</a:t>
            </a:r>
            <a:r>
              <a:rPr lang="en-US" sz="2400" dirty="0" smtClean="0"/>
              <a:t>.,</a:t>
            </a:r>
          </a:p>
          <a:p>
            <a:pPr lvl="0"/>
            <a:r>
              <a:rPr lang="en-US" sz="2400" dirty="0" smtClean="0"/>
              <a:t> </a:t>
            </a:r>
            <a:r>
              <a:rPr lang="en-US" sz="2400" dirty="0" smtClean="0"/>
              <a:t>Capital </a:t>
            </a:r>
            <a:r>
              <a:rPr lang="en-US" sz="2400" dirty="0" smtClean="0"/>
              <a:t>goods- </a:t>
            </a:r>
            <a:r>
              <a:rPr lang="en-US" sz="2400" dirty="0" smtClean="0"/>
              <a:t>Which form the capital stock of the country and which is used in the production </a:t>
            </a:r>
            <a:r>
              <a:rPr lang="en-US" sz="2400" dirty="0" smtClean="0"/>
              <a:t>process</a:t>
            </a:r>
          </a:p>
          <a:p>
            <a:pPr lvl="0"/>
            <a:r>
              <a:rPr lang="en-US" sz="2400" dirty="0" smtClean="0"/>
              <a:t> </a:t>
            </a:r>
            <a:r>
              <a:rPr lang="en-US" sz="2400" dirty="0" smtClean="0"/>
              <a:t>Durable goods – car used by a company for business purpose </a:t>
            </a:r>
            <a:endParaRPr lang="en-US" sz="2400" dirty="0" smtClean="0"/>
          </a:p>
          <a:p>
            <a:pPr lvl="0"/>
            <a:r>
              <a:rPr lang="en-US" sz="2400" dirty="0" smtClean="0"/>
              <a:t> </a:t>
            </a:r>
            <a:r>
              <a:rPr lang="en-US" sz="2400" dirty="0" smtClean="0"/>
              <a:t>Stock of raw material, semi finished and finished goods at the end of the financial year which satisfy human wants </a:t>
            </a:r>
            <a:r>
              <a:rPr lang="en-US" sz="2400" dirty="0" smtClean="0"/>
              <a:t>indirectly</a:t>
            </a:r>
          </a:p>
          <a:p>
            <a:pPr lvl="0"/>
            <a:r>
              <a:rPr lang="en-US" sz="2400" dirty="0" smtClean="0"/>
              <a:t> </a:t>
            </a:r>
            <a:r>
              <a:rPr lang="en-US" sz="1800" dirty="0" smtClean="0"/>
              <a:t>Consumption goods vs. capital goods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E8A35-1BC3-4ABB-9C9C-62E2B79CF85F}" type="datetime2">
              <a:rPr lang="en-US" smtClean="0"/>
              <a:t>Sunday, May 16, 2021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02A1A-B5B5-4FA8-9210-A6B9C991FB7C}" type="slidenum">
              <a:rPr lang="en-US" smtClean="0"/>
              <a:t>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BG's Classes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4940491"/>
          </a:xfrm>
        </p:spPr>
        <p:txBody>
          <a:bodyPr>
            <a:normAutofit/>
          </a:bodyPr>
          <a:lstStyle/>
          <a:p>
            <a:r>
              <a:rPr lang="en-US" sz="1800" dirty="0" smtClean="0"/>
              <a:t> </a:t>
            </a:r>
            <a:r>
              <a:rPr lang="en-US" sz="1800" dirty="0" smtClean="0"/>
              <a:t>Investment means addition made to stock or physical capital (buildings, Plant &amp; machinery, tools &amp; equipments) during a given period of time. </a:t>
            </a:r>
            <a:endParaRPr lang="en-US" sz="1800" dirty="0" smtClean="0"/>
          </a:p>
          <a:p>
            <a:endParaRPr lang="en-US" sz="1800" dirty="0" smtClean="0"/>
          </a:p>
          <a:p>
            <a:r>
              <a:rPr lang="en-US" sz="1800" dirty="0" smtClean="0"/>
              <a:t>Also </a:t>
            </a:r>
            <a:r>
              <a:rPr lang="en-US" sz="1800" dirty="0" smtClean="0"/>
              <a:t>called capital formation. </a:t>
            </a:r>
            <a:endParaRPr lang="en-US" sz="1800" dirty="0" smtClean="0"/>
          </a:p>
          <a:p>
            <a:r>
              <a:rPr lang="en-US" sz="1800" dirty="0" smtClean="0"/>
              <a:t>It </a:t>
            </a:r>
            <a:r>
              <a:rPr lang="en-US" sz="1800" dirty="0" smtClean="0"/>
              <a:t>raises productive capacity of the economy </a:t>
            </a:r>
            <a:r>
              <a:rPr lang="en-US" sz="1800" dirty="0" smtClean="0"/>
              <a:t>•</a:t>
            </a:r>
          </a:p>
          <a:p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r>
              <a:rPr lang="en-US" sz="1800" dirty="0" smtClean="0"/>
              <a:t> </a:t>
            </a:r>
            <a:r>
              <a:rPr lang="en-US" sz="1800" dirty="0" smtClean="0"/>
              <a:t>Depreciation means decrease in value of fixed assets due to normal wear and tear in the process of Production </a:t>
            </a:r>
            <a:r>
              <a:rPr lang="en-US" sz="1800" dirty="0" smtClean="0"/>
              <a:t>•</a:t>
            </a:r>
          </a:p>
          <a:p>
            <a:pPr>
              <a:buNone/>
            </a:pPr>
            <a:endParaRPr lang="en-US" sz="1800" dirty="0" smtClean="0"/>
          </a:p>
          <a:p>
            <a:r>
              <a:rPr lang="en-US" sz="1800" dirty="0" smtClean="0"/>
              <a:t> </a:t>
            </a:r>
            <a:r>
              <a:rPr lang="en-US" sz="1800" dirty="0" smtClean="0"/>
              <a:t>Gross Investment = Total addition made to physical stock during a year including depreciation </a:t>
            </a:r>
            <a:endParaRPr lang="en-US" sz="1800" dirty="0" smtClean="0"/>
          </a:p>
          <a:p>
            <a:r>
              <a:rPr lang="en-US" sz="1800" dirty="0" smtClean="0"/>
              <a:t> </a:t>
            </a:r>
            <a:r>
              <a:rPr lang="en-US" sz="1800" dirty="0" smtClean="0"/>
              <a:t>Net Investment = Gross Investment - Depreciation</a:t>
            </a:r>
            <a:endParaRPr lang="en-US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3505200" cy="792162"/>
          </a:xfrm>
        </p:spPr>
        <p:txBody>
          <a:bodyPr>
            <a:normAutofit/>
          </a:bodyPr>
          <a:lstStyle/>
          <a:p>
            <a:r>
              <a:rPr lang="en-US" sz="2000" dirty="0" smtClean="0"/>
              <a:t>Investments and its types- </a:t>
            </a: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1B120-1CAB-4592-BD75-FE2FA927C38A}" type="datetime2">
              <a:rPr lang="en-US" smtClean="0"/>
              <a:t>Sunday, May 16, 2021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02A1A-B5B5-4FA8-9210-A6B9C991FB7C}" type="slidenum">
              <a:rPr lang="en-US" smtClean="0"/>
              <a:t>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BG's Classes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 smtClean="0"/>
              <a:t>Stock -</a:t>
            </a:r>
            <a:r>
              <a:rPr lang="en-US" dirty="0" smtClean="0"/>
              <a:t> </a:t>
            </a:r>
            <a:r>
              <a:rPr lang="en-US" dirty="0" smtClean="0"/>
              <a:t>Quantity of an economic variable measured at a particular point of time • </a:t>
            </a:r>
            <a:endParaRPr lang="en-US" dirty="0" smtClean="0"/>
          </a:p>
          <a:p>
            <a:pPr lvl="0">
              <a:buFont typeface="Wingdings" pitchFamily="2" charset="2"/>
              <a:buChar char="§"/>
            </a:pPr>
            <a:r>
              <a:rPr lang="en-US" dirty="0" smtClean="0"/>
              <a:t>Has </a:t>
            </a:r>
            <a:r>
              <a:rPr lang="en-US" dirty="0" smtClean="0"/>
              <a:t>no time dimension </a:t>
            </a:r>
            <a:r>
              <a:rPr lang="en-US" dirty="0" smtClean="0"/>
              <a:t>•</a:t>
            </a:r>
          </a:p>
          <a:p>
            <a:pPr lvl="0">
              <a:buFont typeface="Wingdings" pitchFamily="2" charset="2"/>
              <a:buChar char="§"/>
            </a:pPr>
            <a:r>
              <a:rPr lang="en-US" dirty="0" smtClean="0"/>
              <a:t> </a:t>
            </a:r>
            <a:r>
              <a:rPr lang="en-US" dirty="0" smtClean="0"/>
              <a:t>Is a static </a:t>
            </a:r>
            <a:r>
              <a:rPr lang="en-US" dirty="0" smtClean="0"/>
              <a:t>concept- </a:t>
            </a:r>
            <a:r>
              <a:rPr lang="en-US" dirty="0" err="1" smtClean="0"/>
              <a:t>Eg</a:t>
            </a:r>
            <a:r>
              <a:rPr lang="en-US" dirty="0" smtClean="0"/>
              <a:t>: wealth, water in a </a:t>
            </a:r>
            <a:r>
              <a:rPr lang="en-US" dirty="0" smtClean="0"/>
              <a:t>tank, inventories</a:t>
            </a:r>
            <a:r>
              <a:rPr lang="en-US" dirty="0" smtClean="0"/>
              <a:t>, capital Flow • </a:t>
            </a:r>
            <a:endParaRPr lang="en-US" dirty="0" smtClean="0"/>
          </a:p>
          <a:p>
            <a:pPr lvl="0"/>
            <a:r>
              <a:rPr lang="en-US" dirty="0" smtClean="0"/>
              <a:t>Flow- Quantity </a:t>
            </a:r>
            <a:r>
              <a:rPr lang="en-US" dirty="0" smtClean="0"/>
              <a:t>of an economic variable measured during a period of time </a:t>
            </a:r>
            <a:r>
              <a:rPr lang="en-US" dirty="0" smtClean="0"/>
              <a:t>•</a:t>
            </a:r>
          </a:p>
          <a:p>
            <a:pPr lvl="0">
              <a:buFont typeface="Wingdings" pitchFamily="2" charset="2"/>
              <a:buChar char="§"/>
            </a:pPr>
            <a:r>
              <a:rPr lang="en-US" dirty="0" smtClean="0"/>
              <a:t> </a:t>
            </a:r>
            <a:r>
              <a:rPr lang="en-US" dirty="0" smtClean="0"/>
              <a:t>Has time dimension – like per hour, per month etc., • </a:t>
            </a:r>
            <a:endParaRPr lang="en-US" dirty="0" smtClean="0"/>
          </a:p>
          <a:p>
            <a:pPr lvl="0">
              <a:buFont typeface="Wingdings" pitchFamily="2" charset="2"/>
              <a:buChar char="§"/>
            </a:pPr>
            <a:r>
              <a:rPr lang="en-US" dirty="0" smtClean="0"/>
              <a:t>Is </a:t>
            </a:r>
            <a:r>
              <a:rPr lang="en-US" dirty="0" smtClean="0"/>
              <a:t>a dynamic concept • </a:t>
            </a:r>
            <a:r>
              <a:rPr lang="en-US" dirty="0" err="1" smtClean="0"/>
              <a:t>Eg</a:t>
            </a:r>
            <a:r>
              <a:rPr lang="en-US" dirty="0" smtClean="0"/>
              <a:t>: </a:t>
            </a:r>
            <a:r>
              <a:rPr lang="en-US" dirty="0" err="1" smtClean="0"/>
              <a:t>income,water</a:t>
            </a:r>
            <a:r>
              <a:rPr lang="en-US" dirty="0" smtClean="0"/>
              <a:t> in a stream, change in inventory, change in capital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Stock </a:t>
            </a:r>
            <a:r>
              <a:rPr lang="en-US" sz="2800" dirty="0" err="1" smtClean="0"/>
              <a:t>vs</a:t>
            </a:r>
            <a:r>
              <a:rPr lang="en-US" sz="2800" dirty="0" smtClean="0"/>
              <a:t> Flow </a:t>
            </a: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C0016-2873-4E8B-B6BC-3A23AA909C77}" type="datetime2">
              <a:rPr lang="en-US" smtClean="0"/>
              <a:t>Sunday, May 16, 2021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02A1A-B5B5-4FA8-9210-A6B9C991FB7C}" type="slidenum">
              <a:rPr lang="en-US" smtClean="0"/>
              <a:t>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BG's Classes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895600"/>
            <a:ext cx="8229600" cy="3276600"/>
          </a:xfrm>
        </p:spPr>
        <p:txBody>
          <a:bodyPr/>
          <a:lstStyle/>
          <a:p>
            <a:r>
              <a:rPr lang="en-US" dirty="0" smtClean="0"/>
              <a:t>Gross National Product / Net National </a:t>
            </a:r>
            <a:r>
              <a:rPr lang="en-US" dirty="0" smtClean="0"/>
              <a:t>Product – </a:t>
            </a:r>
            <a:r>
              <a:rPr lang="en-US" dirty="0" smtClean="0"/>
              <a:t>Production activities of the residents of an economic territory </a:t>
            </a:r>
            <a:r>
              <a:rPr lang="en-US" dirty="0" smtClean="0"/>
              <a:t>whether </a:t>
            </a:r>
            <a:r>
              <a:rPr lang="en-US" dirty="0" smtClean="0"/>
              <a:t>performed within the economic territory or outside the territory is National Product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468562"/>
          </a:xfrm>
        </p:spPr>
        <p:txBody>
          <a:bodyPr>
            <a:normAutofit fontScale="90000"/>
          </a:bodyPr>
          <a:lstStyle/>
          <a:p>
            <a:pPr lvl="0"/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>National </a:t>
            </a:r>
            <a:r>
              <a:rPr lang="en-US" sz="2200" dirty="0" smtClean="0"/>
              <a:t>Income (NI) &amp; related aggregates are measures of production activity </a:t>
            </a:r>
            <a:r>
              <a:rPr lang="en-US" sz="2200" dirty="0" smtClean="0"/>
              <a:t>.</a:t>
            </a:r>
            <a:br>
              <a:rPr lang="en-US" sz="2200" dirty="0" smtClean="0"/>
            </a:b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>Two </a:t>
            </a:r>
            <a:r>
              <a:rPr lang="en-US" sz="2200" dirty="0" smtClean="0"/>
              <a:t>categories of NI aggregates – </a:t>
            </a:r>
            <a:r>
              <a:rPr lang="en-US" sz="2200" dirty="0" smtClean="0"/>
              <a:t>Domestic </a:t>
            </a:r>
            <a:r>
              <a:rPr lang="en-US" sz="2200" dirty="0" smtClean="0"/>
              <a:t>&amp; National  Production activity of all production units located within </a:t>
            </a:r>
            <a:r>
              <a:rPr lang="en-US" sz="2200" dirty="0" smtClean="0"/>
              <a:t>the economic </a:t>
            </a:r>
            <a:r>
              <a:rPr lang="en-US" sz="2200" dirty="0" smtClean="0"/>
              <a:t>territory is Domestic Product. </a:t>
            </a:r>
            <a:r>
              <a:rPr lang="en-US" sz="2200" dirty="0" err="1" smtClean="0"/>
              <a:t>Eg</a:t>
            </a:r>
            <a:r>
              <a:rPr lang="en-US" sz="2200" dirty="0" smtClean="0"/>
              <a:t>. GDP, NDP </a:t>
            </a:r>
            <a:r>
              <a:rPr lang="en-US" sz="5400" dirty="0" smtClean="0"/>
              <a:t/>
            </a:r>
            <a:br>
              <a:rPr lang="en-US" sz="5400" dirty="0" smtClean="0"/>
            </a:br>
            <a:endParaRPr lang="en-US" sz="5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C7539-C7FA-4C75-9F0B-B94926684EAF}" type="datetime2">
              <a:rPr lang="en-US" smtClean="0"/>
              <a:t>Sunday, May 16, 2021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02A1A-B5B5-4FA8-9210-A6B9C991FB7C}" type="slidenum">
              <a:rPr lang="en-US" smtClean="0"/>
              <a:t>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BG's Classes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180</TotalTime>
  <Words>1156</Words>
  <Application>Microsoft Office PowerPoint</Application>
  <PresentationFormat>On-screen Show (4:3)</PresentationFormat>
  <Paragraphs>147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Concourse</vt:lpstr>
      <vt:lpstr>BASIC CONCEPTS OF NATIONAL INCOME                                          Binod Goswami, Nowgong Girls’ College </vt:lpstr>
      <vt:lpstr>What is the scope of Macroeconomics?</vt:lpstr>
      <vt:lpstr>Importance - Has emerged as the most challenging branch of economics -Gives an overall view of the growing complexities of the    economic system   -Provides powerful tool to explain the working of complex    economic system   -Provides basic and logical framework for formulating policies to direct and regulate economy towards desirable goals  - Analyses reasons for economic fluctuations and provide        remedies</vt:lpstr>
      <vt:lpstr>  Goods  and  its types</vt:lpstr>
      <vt:lpstr>Slide 5</vt:lpstr>
      <vt:lpstr>Slide 6</vt:lpstr>
      <vt:lpstr>Investments and its types- </vt:lpstr>
      <vt:lpstr>Stock vs Flow </vt:lpstr>
      <vt:lpstr>  National Income (NI) &amp; related aggregates are measures of production activity .  Two categories of NI aggregates – Domestic &amp; National  Production activity of all production units located within the economic territory is Domestic Product. Eg. GDP, NDP  </vt:lpstr>
      <vt:lpstr>National Income  or National Product is defined as the money value of all final goods and services produced within the domestic territory of a country in an accounting year.  Domestic Income plus Net Factor Income from abroad (NFIA)</vt:lpstr>
      <vt:lpstr>GDPMP – Market Value of final goods and services|produced within the domestic territory during one year by all production units including net indirect taxes and depreciation • </vt:lpstr>
      <vt:lpstr> Some Important Identities 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CONCEPTS OF NATIONAL INCOME                             Binod Goswami, Nowgong Girls’ College</dc:title>
  <dc:creator>Shivani Studio</dc:creator>
  <cp:lastModifiedBy>Shivani Studio</cp:lastModifiedBy>
  <cp:revision>28</cp:revision>
  <dcterms:created xsi:type="dcterms:W3CDTF">2021-05-16T08:42:25Z</dcterms:created>
  <dcterms:modified xsi:type="dcterms:W3CDTF">2021-05-16T11:42:54Z</dcterms:modified>
</cp:coreProperties>
</file>