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handoutMasterIdLst>
    <p:handoutMasterId r:id="rId14"/>
  </p:handout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0AE12"/>
    <a:srgbClr val="FF3300"/>
    <a:srgbClr val="000000"/>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autoAdjust="0"/>
    <p:restoredTop sz="94660" autoAdjust="0"/>
  </p:normalViewPr>
  <p:slideViewPr>
    <p:cSldViewPr>
      <p:cViewPr varScale="1">
        <p:scale>
          <a:sx n="69" d="100"/>
          <a:sy n="69" d="100"/>
        </p:scale>
        <p:origin x="-288" y="-102"/>
      </p:cViewPr>
      <p:guideLst>
        <p:guide orient="horz" pos="2160"/>
        <p:guide pos="2880"/>
      </p:guideLst>
    </p:cSldViewPr>
  </p:slideViewPr>
  <p:outlineViewPr>
    <p:cViewPr>
      <p:scale>
        <a:sx n="33" d="100"/>
        <a:sy n="33" d="100"/>
      </p:scale>
      <p:origin x="210" y="0"/>
    </p:cViewPr>
  </p:outlineViewPr>
  <p:notesTextViewPr>
    <p:cViewPr>
      <p:scale>
        <a:sx n="100" d="100"/>
        <a:sy n="100" d="100"/>
      </p:scale>
      <p:origin x="0" y="0"/>
    </p:cViewPr>
  </p:notesTextViewPr>
  <p:notesViewPr>
    <p:cSldViewPr>
      <p:cViewPr varScale="1">
        <p:scale>
          <a:sx n="55" d="100"/>
          <a:sy n="55" d="100"/>
        </p:scale>
        <p:origin x="-2904" y="-102"/>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682F680-1389-466A-B780-DE61B5A96375}" type="datetimeFigureOut">
              <a:rPr lang="en-US" smtClean="0"/>
              <a:pPr/>
              <a:t>6/4/2021</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5FFE6F6-D5AA-4CC6-B773-3AE2BC36C635}"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D0C685E-A560-48BA-98B5-C4BB804F4162}" type="datetimeFigureOut">
              <a:rPr lang="en-US" smtClean="0"/>
              <a:pPr/>
              <a:t>6/4/2021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5DF4647-4093-4DF3-B2D9-E378860ABA46}"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0F496FC-A765-4372-A99E-7C3806DA6FEB}" type="datetime1">
              <a:rPr lang="en-US" smtClean="0"/>
              <a:pPr/>
              <a:t>6/4/2021</a:t>
            </a:fld>
            <a:endParaRPr lang="en-US"/>
          </a:p>
        </p:txBody>
      </p:sp>
      <p:sp>
        <p:nvSpPr>
          <p:cNvPr id="5" name="Footer Placeholder 4"/>
          <p:cNvSpPr>
            <a:spLocks noGrp="1"/>
          </p:cNvSpPr>
          <p:nvPr>
            <p:ph type="ftr" sz="quarter" idx="11"/>
          </p:nvPr>
        </p:nvSpPr>
        <p:spPr/>
        <p:txBody>
          <a:bodyPr/>
          <a:lstStyle/>
          <a:p>
            <a:r>
              <a:rPr lang="en-US" smtClean="0"/>
              <a:t>BG's Classes on econometrics </a:t>
            </a:r>
            <a:endParaRPr lang="en-US"/>
          </a:p>
        </p:txBody>
      </p:sp>
      <p:sp>
        <p:nvSpPr>
          <p:cNvPr id="6" name="Slide Number Placeholder 5"/>
          <p:cNvSpPr>
            <a:spLocks noGrp="1"/>
          </p:cNvSpPr>
          <p:nvPr>
            <p:ph type="sldNum" sz="quarter" idx="12"/>
          </p:nvPr>
        </p:nvSpPr>
        <p:spPr/>
        <p:txBody>
          <a:bodyPr/>
          <a:lstStyle/>
          <a:p>
            <a:fld id="{1AD39708-7657-4224-B82A-8087A922D4A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6AFE31C-20AB-4AA8-ACFB-39E46AC17D96}" type="datetime1">
              <a:rPr lang="en-US" smtClean="0"/>
              <a:pPr/>
              <a:t>6/4/2021</a:t>
            </a:fld>
            <a:endParaRPr lang="en-US"/>
          </a:p>
        </p:txBody>
      </p:sp>
      <p:sp>
        <p:nvSpPr>
          <p:cNvPr id="5" name="Footer Placeholder 4"/>
          <p:cNvSpPr>
            <a:spLocks noGrp="1"/>
          </p:cNvSpPr>
          <p:nvPr>
            <p:ph type="ftr" sz="quarter" idx="11"/>
          </p:nvPr>
        </p:nvSpPr>
        <p:spPr/>
        <p:txBody>
          <a:bodyPr/>
          <a:lstStyle/>
          <a:p>
            <a:r>
              <a:rPr lang="en-US" smtClean="0"/>
              <a:t>BG's Classes on econometrics </a:t>
            </a:r>
            <a:endParaRPr lang="en-US"/>
          </a:p>
        </p:txBody>
      </p:sp>
      <p:sp>
        <p:nvSpPr>
          <p:cNvPr id="6" name="Slide Number Placeholder 5"/>
          <p:cNvSpPr>
            <a:spLocks noGrp="1"/>
          </p:cNvSpPr>
          <p:nvPr>
            <p:ph type="sldNum" sz="quarter" idx="12"/>
          </p:nvPr>
        </p:nvSpPr>
        <p:spPr/>
        <p:txBody>
          <a:bodyPr/>
          <a:lstStyle/>
          <a:p>
            <a:fld id="{1AD39708-7657-4224-B82A-8087A922D4A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3F242DD-41E3-4DD9-AC30-18877BDF4F4C}" type="datetime1">
              <a:rPr lang="en-US" smtClean="0"/>
              <a:pPr/>
              <a:t>6/4/2021</a:t>
            </a:fld>
            <a:endParaRPr lang="en-US"/>
          </a:p>
        </p:txBody>
      </p:sp>
      <p:sp>
        <p:nvSpPr>
          <p:cNvPr id="5" name="Footer Placeholder 4"/>
          <p:cNvSpPr>
            <a:spLocks noGrp="1"/>
          </p:cNvSpPr>
          <p:nvPr>
            <p:ph type="ftr" sz="quarter" idx="11"/>
          </p:nvPr>
        </p:nvSpPr>
        <p:spPr/>
        <p:txBody>
          <a:bodyPr/>
          <a:lstStyle/>
          <a:p>
            <a:r>
              <a:rPr lang="en-US" smtClean="0"/>
              <a:t>BG's Classes on econometrics </a:t>
            </a:r>
            <a:endParaRPr lang="en-US"/>
          </a:p>
        </p:txBody>
      </p:sp>
      <p:sp>
        <p:nvSpPr>
          <p:cNvPr id="6" name="Slide Number Placeholder 5"/>
          <p:cNvSpPr>
            <a:spLocks noGrp="1"/>
          </p:cNvSpPr>
          <p:nvPr>
            <p:ph type="sldNum" sz="quarter" idx="12"/>
          </p:nvPr>
        </p:nvSpPr>
        <p:spPr/>
        <p:txBody>
          <a:bodyPr/>
          <a:lstStyle/>
          <a:p>
            <a:fld id="{1AD39708-7657-4224-B82A-8087A922D4A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9E96221-FA1C-44CF-A14D-F968F5378260}" type="datetime1">
              <a:rPr lang="en-US" smtClean="0"/>
              <a:pPr/>
              <a:t>6/4/2021</a:t>
            </a:fld>
            <a:endParaRPr lang="en-US"/>
          </a:p>
        </p:txBody>
      </p:sp>
      <p:sp>
        <p:nvSpPr>
          <p:cNvPr id="5" name="Footer Placeholder 4"/>
          <p:cNvSpPr>
            <a:spLocks noGrp="1"/>
          </p:cNvSpPr>
          <p:nvPr>
            <p:ph type="ftr" sz="quarter" idx="11"/>
          </p:nvPr>
        </p:nvSpPr>
        <p:spPr/>
        <p:txBody>
          <a:bodyPr/>
          <a:lstStyle/>
          <a:p>
            <a:r>
              <a:rPr lang="en-US" smtClean="0"/>
              <a:t>BG's Classes on econometrics </a:t>
            </a:r>
            <a:endParaRPr lang="en-US"/>
          </a:p>
        </p:txBody>
      </p:sp>
      <p:sp>
        <p:nvSpPr>
          <p:cNvPr id="6" name="Slide Number Placeholder 5"/>
          <p:cNvSpPr>
            <a:spLocks noGrp="1"/>
          </p:cNvSpPr>
          <p:nvPr>
            <p:ph type="sldNum" sz="quarter" idx="12"/>
          </p:nvPr>
        </p:nvSpPr>
        <p:spPr/>
        <p:txBody>
          <a:bodyPr/>
          <a:lstStyle/>
          <a:p>
            <a:fld id="{1AD39708-7657-4224-B82A-8087A922D4A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A2DFDE2-4687-451F-8076-4B442AA18405}" type="datetime1">
              <a:rPr lang="en-US" smtClean="0"/>
              <a:pPr/>
              <a:t>6/4/2021</a:t>
            </a:fld>
            <a:endParaRPr lang="en-US"/>
          </a:p>
        </p:txBody>
      </p:sp>
      <p:sp>
        <p:nvSpPr>
          <p:cNvPr id="5" name="Footer Placeholder 4"/>
          <p:cNvSpPr>
            <a:spLocks noGrp="1"/>
          </p:cNvSpPr>
          <p:nvPr>
            <p:ph type="ftr" sz="quarter" idx="11"/>
          </p:nvPr>
        </p:nvSpPr>
        <p:spPr/>
        <p:txBody>
          <a:bodyPr/>
          <a:lstStyle/>
          <a:p>
            <a:r>
              <a:rPr lang="en-US" smtClean="0"/>
              <a:t>BG's Classes on econometrics </a:t>
            </a:r>
            <a:endParaRPr lang="en-US"/>
          </a:p>
        </p:txBody>
      </p:sp>
      <p:sp>
        <p:nvSpPr>
          <p:cNvPr id="6" name="Slide Number Placeholder 5"/>
          <p:cNvSpPr>
            <a:spLocks noGrp="1"/>
          </p:cNvSpPr>
          <p:nvPr>
            <p:ph type="sldNum" sz="quarter" idx="12"/>
          </p:nvPr>
        </p:nvSpPr>
        <p:spPr/>
        <p:txBody>
          <a:bodyPr/>
          <a:lstStyle/>
          <a:p>
            <a:fld id="{1AD39708-7657-4224-B82A-8087A922D4A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D42A02A-8B1A-4486-8D45-69F7434DDE69}" type="datetime1">
              <a:rPr lang="en-US" smtClean="0"/>
              <a:pPr/>
              <a:t>6/4/2021</a:t>
            </a:fld>
            <a:endParaRPr lang="en-US"/>
          </a:p>
        </p:txBody>
      </p:sp>
      <p:sp>
        <p:nvSpPr>
          <p:cNvPr id="6" name="Footer Placeholder 5"/>
          <p:cNvSpPr>
            <a:spLocks noGrp="1"/>
          </p:cNvSpPr>
          <p:nvPr>
            <p:ph type="ftr" sz="quarter" idx="11"/>
          </p:nvPr>
        </p:nvSpPr>
        <p:spPr/>
        <p:txBody>
          <a:bodyPr/>
          <a:lstStyle/>
          <a:p>
            <a:r>
              <a:rPr lang="en-US" smtClean="0"/>
              <a:t>BG's Classes on econometrics </a:t>
            </a:r>
            <a:endParaRPr lang="en-US"/>
          </a:p>
        </p:txBody>
      </p:sp>
      <p:sp>
        <p:nvSpPr>
          <p:cNvPr id="7" name="Slide Number Placeholder 6"/>
          <p:cNvSpPr>
            <a:spLocks noGrp="1"/>
          </p:cNvSpPr>
          <p:nvPr>
            <p:ph type="sldNum" sz="quarter" idx="12"/>
          </p:nvPr>
        </p:nvSpPr>
        <p:spPr/>
        <p:txBody>
          <a:bodyPr/>
          <a:lstStyle/>
          <a:p>
            <a:fld id="{1AD39708-7657-4224-B82A-8087A922D4A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2B4C66A-8627-4E67-9A0A-3907F396FC25}" type="datetime1">
              <a:rPr lang="en-US" smtClean="0"/>
              <a:pPr/>
              <a:t>6/4/2021</a:t>
            </a:fld>
            <a:endParaRPr lang="en-US"/>
          </a:p>
        </p:txBody>
      </p:sp>
      <p:sp>
        <p:nvSpPr>
          <p:cNvPr id="8" name="Footer Placeholder 7"/>
          <p:cNvSpPr>
            <a:spLocks noGrp="1"/>
          </p:cNvSpPr>
          <p:nvPr>
            <p:ph type="ftr" sz="quarter" idx="11"/>
          </p:nvPr>
        </p:nvSpPr>
        <p:spPr/>
        <p:txBody>
          <a:bodyPr/>
          <a:lstStyle/>
          <a:p>
            <a:r>
              <a:rPr lang="en-US" smtClean="0"/>
              <a:t>BG's Classes on econometrics </a:t>
            </a:r>
            <a:endParaRPr lang="en-US"/>
          </a:p>
        </p:txBody>
      </p:sp>
      <p:sp>
        <p:nvSpPr>
          <p:cNvPr id="9" name="Slide Number Placeholder 8"/>
          <p:cNvSpPr>
            <a:spLocks noGrp="1"/>
          </p:cNvSpPr>
          <p:nvPr>
            <p:ph type="sldNum" sz="quarter" idx="12"/>
          </p:nvPr>
        </p:nvSpPr>
        <p:spPr/>
        <p:txBody>
          <a:bodyPr/>
          <a:lstStyle/>
          <a:p>
            <a:fld id="{1AD39708-7657-4224-B82A-8087A922D4A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FE8D244-49F0-495C-A914-4D276535A12F}" type="datetime1">
              <a:rPr lang="en-US" smtClean="0"/>
              <a:pPr/>
              <a:t>6/4/2021</a:t>
            </a:fld>
            <a:endParaRPr lang="en-US"/>
          </a:p>
        </p:txBody>
      </p:sp>
      <p:sp>
        <p:nvSpPr>
          <p:cNvPr id="4" name="Footer Placeholder 3"/>
          <p:cNvSpPr>
            <a:spLocks noGrp="1"/>
          </p:cNvSpPr>
          <p:nvPr>
            <p:ph type="ftr" sz="quarter" idx="11"/>
          </p:nvPr>
        </p:nvSpPr>
        <p:spPr/>
        <p:txBody>
          <a:bodyPr/>
          <a:lstStyle/>
          <a:p>
            <a:r>
              <a:rPr lang="en-US" smtClean="0"/>
              <a:t>BG's Classes on econometrics </a:t>
            </a:r>
            <a:endParaRPr lang="en-US"/>
          </a:p>
        </p:txBody>
      </p:sp>
      <p:sp>
        <p:nvSpPr>
          <p:cNvPr id="5" name="Slide Number Placeholder 4"/>
          <p:cNvSpPr>
            <a:spLocks noGrp="1"/>
          </p:cNvSpPr>
          <p:nvPr>
            <p:ph type="sldNum" sz="quarter" idx="12"/>
          </p:nvPr>
        </p:nvSpPr>
        <p:spPr/>
        <p:txBody>
          <a:bodyPr/>
          <a:lstStyle/>
          <a:p>
            <a:fld id="{1AD39708-7657-4224-B82A-8087A922D4A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6C9751D-A0DA-4C9E-A861-65AD870868EE}" type="datetime1">
              <a:rPr lang="en-US" smtClean="0"/>
              <a:pPr/>
              <a:t>6/4/2021</a:t>
            </a:fld>
            <a:endParaRPr lang="en-US"/>
          </a:p>
        </p:txBody>
      </p:sp>
      <p:sp>
        <p:nvSpPr>
          <p:cNvPr id="3" name="Footer Placeholder 2"/>
          <p:cNvSpPr>
            <a:spLocks noGrp="1"/>
          </p:cNvSpPr>
          <p:nvPr>
            <p:ph type="ftr" sz="quarter" idx="11"/>
          </p:nvPr>
        </p:nvSpPr>
        <p:spPr/>
        <p:txBody>
          <a:bodyPr/>
          <a:lstStyle/>
          <a:p>
            <a:r>
              <a:rPr lang="en-US" smtClean="0"/>
              <a:t>BG's Classes on econometrics </a:t>
            </a:r>
            <a:endParaRPr lang="en-US"/>
          </a:p>
        </p:txBody>
      </p:sp>
      <p:sp>
        <p:nvSpPr>
          <p:cNvPr id="4" name="Slide Number Placeholder 3"/>
          <p:cNvSpPr>
            <a:spLocks noGrp="1"/>
          </p:cNvSpPr>
          <p:nvPr>
            <p:ph type="sldNum" sz="quarter" idx="12"/>
          </p:nvPr>
        </p:nvSpPr>
        <p:spPr/>
        <p:txBody>
          <a:bodyPr/>
          <a:lstStyle/>
          <a:p>
            <a:fld id="{1AD39708-7657-4224-B82A-8087A922D4A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0CF24DD-EE8F-4A08-88E1-7AF6E1848CCF}" type="datetime1">
              <a:rPr lang="en-US" smtClean="0"/>
              <a:pPr/>
              <a:t>6/4/2021</a:t>
            </a:fld>
            <a:endParaRPr lang="en-US"/>
          </a:p>
        </p:txBody>
      </p:sp>
      <p:sp>
        <p:nvSpPr>
          <p:cNvPr id="6" name="Footer Placeholder 5"/>
          <p:cNvSpPr>
            <a:spLocks noGrp="1"/>
          </p:cNvSpPr>
          <p:nvPr>
            <p:ph type="ftr" sz="quarter" idx="11"/>
          </p:nvPr>
        </p:nvSpPr>
        <p:spPr/>
        <p:txBody>
          <a:bodyPr/>
          <a:lstStyle/>
          <a:p>
            <a:r>
              <a:rPr lang="en-US" smtClean="0"/>
              <a:t>BG's Classes on econometrics </a:t>
            </a:r>
            <a:endParaRPr lang="en-US"/>
          </a:p>
        </p:txBody>
      </p:sp>
      <p:sp>
        <p:nvSpPr>
          <p:cNvPr id="7" name="Slide Number Placeholder 6"/>
          <p:cNvSpPr>
            <a:spLocks noGrp="1"/>
          </p:cNvSpPr>
          <p:nvPr>
            <p:ph type="sldNum" sz="quarter" idx="12"/>
          </p:nvPr>
        </p:nvSpPr>
        <p:spPr/>
        <p:txBody>
          <a:bodyPr/>
          <a:lstStyle/>
          <a:p>
            <a:fld id="{1AD39708-7657-4224-B82A-8087A922D4A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7EF9E13-77C0-4EC9-91E6-33D65134ABD7}" type="datetime1">
              <a:rPr lang="en-US" smtClean="0"/>
              <a:pPr/>
              <a:t>6/4/2021</a:t>
            </a:fld>
            <a:endParaRPr lang="en-US"/>
          </a:p>
        </p:txBody>
      </p:sp>
      <p:sp>
        <p:nvSpPr>
          <p:cNvPr id="6" name="Footer Placeholder 5"/>
          <p:cNvSpPr>
            <a:spLocks noGrp="1"/>
          </p:cNvSpPr>
          <p:nvPr>
            <p:ph type="ftr" sz="quarter" idx="11"/>
          </p:nvPr>
        </p:nvSpPr>
        <p:spPr/>
        <p:txBody>
          <a:bodyPr/>
          <a:lstStyle/>
          <a:p>
            <a:r>
              <a:rPr lang="en-US" smtClean="0"/>
              <a:t>BG's Classes on econometrics </a:t>
            </a:r>
            <a:endParaRPr lang="en-US"/>
          </a:p>
        </p:txBody>
      </p:sp>
      <p:sp>
        <p:nvSpPr>
          <p:cNvPr id="7" name="Slide Number Placeholder 6"/>
          <p:cNvSpPr>
            <a:spLocks noGrp="1"/>
          </p:cNvSpPr>
          <p:nvPr>
            <p:ph type="sldNum" sz="quarter" idx="12"/>
          </p:nvPr>
        </p:nvSpPr>
        <p:spPr/>
        <p:txBody>
          <a:bodyPr/>
          <a:lstStyle/>
          <a:p>
            <a:fld id="{1AD39708-7657-4224-B82A-8087A922D4A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884CB8B-C4E9-4113-BB90-23776507FD41}" type="datetime1">
              <a:rPr lang="en-US" smtClean="0"/>
              <a:pPr/>
              <a:t>6/4/2021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BG's Classes on econometrics </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D39708-7657-4224-B82A-8087A922D4A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229600" cy="715962"/>
          </a:xfrm>
          <a:solidFill>
            <a:srgbClr val="FFC000"/>
          </a:solidFill>
        </p:spPr>
        <p:txBody>
          <a:bodyPr>
            <a:normAutofit fontScale="90000"/>
          </a:bodyPr>
          <a:lstStyle/>
          <a:p>
            <a:pPr algn="l"/>
            <a:r>
              <a:rPr lang="en-US" sz="2400" dirty="0" err="1" smtClean="0"/>
              <a:t>Binod</a:t>
            </a:r>
            <a:r>
              <a:rPr lang="en-US" sz="2400" dirty="0" smtClean="0"/>
              <a:t> </a:t>
            </a:r>
            <a:r>
              <a:rPr lang="en-US" sz="2400" dirty="0" err="1" smtClean="0"/>
              <a:t>Goswami’s</a:t>
            </a:r>
            <a:r>
              <a:rPr lang="en-US" sz="2400" dirty="0" smtClean="0"/>
              <a:t> Classes on Econometrics</a:t>
            </a:r>
            <a:br>
              <a:rPr lang="en-US" sz="2400" dirty="0" smtClean="0"/>
            </a:br>
            <a:r>
              <a:rPr lang="en-US" sz="2400" dirty="0" smtClean="0"/>
              <a:t>                                                  B.A. Fourth Semester </a:t>
            </a:r>
            <a:r>
              <a:rPr lang="en-US" sz="2400" dirty="0" err="1" smtClean="0"/>
              <a:t>Honours</a:t>
            </a:r>
            <a:r>
              <a:rPr lang="en-US" sz="2400" dirty="0" smtClean="0"/>
              <a:t> </a:t>
            </a:r>
            <a:endParaRPr lang="en-US" sz="2400" dirty="0"/>
          </a:p>
        </p:txBody>
      </p:sp>
      <p:sp>
        <p:nvSpPr>
          <p:cNvPr id="5" name="Content Placeholder 4"/>
          <p:cNvSpPr>
            <a:spLocks noGrp="1"/>
          </p:cNvSpPr>
          <p:nvPr>
            <p:ph idx="1"/>
          </p:nvPr>
        </p:nvSpPr>
        <p:spPr>
          <a:xfrm>
            <a:off x="457200" y="1295400"/>
            <a:ext cx="8229600" cy="5105400"/>
          </a:xfrm>
        </p:spPr>
        <p:txBody>
          <a:bodyPr/>
          <a:lstStyle/>
          <a:p>
            <a:pPr>
              <a:buNone/>
            </a:pPr>
            <a:r>
              <a:rPr lang="en-US" dirty="0" smtClean="0"/>
              <a:t>Topic- Chi-Square Test</a:t>
            </a:r>
          </a:p>
          <a:p>
            <a:pPr>
              <a:buNone/>
            </a:pPr>
            <a:r>
              <a:rPr lang="en-US" dirty="0"/>
              <a:t>B</a:t>
            </a:r>
            <a:r>
              <a:rPr lang="en-US" dirty="0" smtClean="0"/>
              <a:t>asic Pervious knowledge required on-</a:t>
            </a:r>
          </a:p>
          <a:p>
            <a:pPr marL="514350" indent="-514350">
              <a:buAutoNum type="arabicPeriod"/>
            </a:pPr>
            <a:r>
              <a:rPr lang="en-US" dirty="0" smtClean="0">
                <a:solidFill>
                  <a:srgbClr val="00B0F0"/>
                </a:solidFill>
              </a:rPr>
              <a:t>Hypothesis- Null and Alternative</a:t>
            </a:r>
          </a:p>
          <a:p>
            <a:pPr marL="514350" indent="-514350">
              <a:buAutoNum type="arabicPeriod"/>
            </a:pPr>
            <a:r>
              <a:rPr lang="en-US" dirty="0" smtClean="0">
                <a:solidFill>
                  <a:srgbClr val="00B0F0"/>
                </a:solidFill>
              </a:rPr>
              <a:t>Errors and its types </a:t>
            </a:r>
          </a:p>
          <a:p>
            <a:pPr marL="514350" indent="-514350">
              <a:buAutoNum type="arabicPeriod"/>
            </a:pPr>
            <a:r>
              <a:rPr lang="en-US" dirty="0" smtClean="0"/>
              <a:t>Parametric and Nonparametric Test</a:t>
            </a:r>
          </a:p>
          <a:p>
            <a:pPr marL="514350" indent="-514350">
              <a:buAutoNum type="arabicPeriod"/>
            </a:pPr>
            <a:r>
              <a:rPr lang="en-US" dirty="0" smtClean="0"/>
              <a:t>Nominal and Categorical Variable </a:t>
            </a:r>
          </a:p>
          <a:p>
            <a:pPr marL="514350" indent="-514350">
              <a:buNone/>
            </a:pPr>
            <a:r>
              <a:rPr lang="en-US" dirty="0" smtClean="0"/>
              <a:t> sample mean x  </a:t>
            </a:r>
          </a:p>
          <a:p>
            <a:pPr marL="514350" indent="-514350">
              <a:buNone/>
            </a:pPr>
            <a:r>
              <a:rPr lang="en-US" dirty="0" smtClean="0"/>
              <a:t>Population mean (parameter )</a:t>
            </a:r>
            <a:r>
              <a:rPr lang="en-US" dirty="0" smtClean="0">
                <a:sym typeface="Symbol"/>
              </a:rPr>
              <a:t></a:t>
            </a:r>
            <a:endParaRPr lang="en-US" dirty="0" smtClean="0"/>
          </a:p>
          <a:p>
            <a:pPr>
              <a:buNone/>
            </a:pPr>
            <a:endParaRPr lang="en-US" dirty="0"/>
          </a:p>
        </p:txBody>
      </p:sp>
      <p:sp>
        <p:nvSpPr>
          <p:cNvPr id="6" name="Date Placeholder 5"/>
          <p:cNvSpPr>
            <a:spLocks noGrp="1"/>
          </p:cNvSpPr>
          <p:nvPr>
            <p:ph type="dt" sz="half" idx="10"/>
          </p:nvPr>
        </p:nvSpPr>
        <p:spPr/>
        <p:txBody>
          <a:bodyPr/>
          <a:lstStyle/>
          <a:p>
            <a:fld id="{6F77F64D-12F2-4179-B512-07460007121A}" type="datetime1">
              <a:rPr lang="en-US" smtClean="0"/>
              <a:pPr/>
              <a:t>6/4/2021</a:t>
            </a:fld>
            <a:endParaRPr lang="en-US"/>
          </a:p>
        </p:txBody>
      </p:sp>
      <p:sp>
        <p:nvSpPr>
          <p:cNvPr id="7" name="Slide Number Placeholder 6"/>
          <p:cNvSpPr>
            <a:spLocks noGrp="1"/>
          </p:cNvSpPr>
          <p:nvPr>
            <p:ph type="sldNum" sz="quarter" idx="12"/>
          </p:nvPr>
        </p:nvSpPr>
        <p:spPr/>
        <p:txBody>
          <a:bodyPr/>
          <a:lstStyle/>
          <a:p>
            <a:fld id="{1AD39708-7657-4224-B82A-8087A922D4A1}" type="slidenum">
              <a:rPr lang="en-US" smtClean="0"/>
              <a:pPr/>
              <a:t>1</a:t>
            </a:fld>
            <a:endParaRPr lang="en-US"/>
          </a:p>
        </p:txBody>
      </p:sp>
      <p:sp>
        <p:nvSpPr>
          <p:cNvPr id="8" name="Footer Placeholder 7"/>
          <p:cNvSpPr>
            <a:spLocks noGrp="1"/>
          </p:cNvSpPr>
          <p:nvPr>
            <p:ph type="ftr" sz="quarter" idx="11"/>
          </p:nvPr>
        </p:nvSpPr>
        <p:spPr/>
        <p:txBody>
          <a:bodyPr/>
          <a:lstStyle/>
          <a:p>
            <a:r>
              <a:rPr lang="en-US" smtClean="0"/>
              <a:t>BG's Classes on econometrics </a:t>
            </a:r>
            <a:endParaRPr lang="en-US"/>
          </a:p>
        </p:txBody>
      </p:sp>
      <p:cxnSp>
        <p:nvCxnSpPr>
          <p:cNvPr id="10" name="Straight Connector 9"/>
          <p:cNvCxnSpPr/>
          <p:nvPr/>
        </p:nvCxnSpPr>
        <p:spPr>
          <a:xfrm>
            <a:off x="2895600" y="4953000"/>
            <a:ext cx="3048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6096000"/>
          </a:xfrm>
          <a:solidFill>
            <a:schemeClr val="accent2">
              <a:lumMod val="40000"/>
              <a:lumOff val="60000"/>
            </a:schemeClr>
          </a:solidFill>
        </p:spPr>
        <p:txBody>
          <a:bodyPr>
            <a:normAutofit fontScale="92500"/>
          </a:bodyPr>
          <a:lstStyle/>
          <a:p>
            <a:r>
              <a:rPr lang="en-US" dirty="0" smtClean="0"/>
              <a:t>The level of significance generally used in testing of hypothesis are 5% and 1%.</a:t>
            </a:r>
          </a:p>
          <a:p>
            <a:r>
              <a:rPr lang="en-US" dirty="0" smtClean="0"/>
              <a:t>The 5% level of significance means that we make wrong decisions only in 5 cases out of 100 cases. </a:t>
            </a:r>
          </a:p>
          <a:p>
            <a:r>
              <a:rPr lang="en-US" dirty="0" smtClean="0"/>
              <a:t>In other words , we reject the correct null hypothesis in 5 cases out of 100 cases.</a:t>
            </a:r>
          </a:p>
          <a:p>
            <a:r>
              <a:rPr lang="en-US" dirty="0" smtClean="0"/>
              <a:t>Alternatively, we are 95% confident that we have made the right decision in rejecting the </a:t>
            </a:r>
            <a:r>
              <a:rPr lang="en-US" dirty="0" smtClean="0"/>
              <a:t>null hypothesis and accepting the alternative </a:t>
            </a:r>
            <a:r>
              <a:rPr lang="en-US" dirty="0" smtClean="0"/>
              <a:t>hypothesis. </a:t>
            </a:r>
          </a:p>
          <a:p>
            <a:r>
              <a:rPr lang="en-US" dirty="0" smtClean="0"/>
              <a:t>Similar interpretation may be made for 1% level of </a:t>
            </a:r>
            <a:r>
              <a:rPr lang="en-US" dirty="0" err="1" smtClean="0"/>
              <a:t>sinificance</a:t>
            </a:r>
            <a:r>
              <a:rPr lang="en-US" dirty="0" smtClean="0"/>
              <a:t>. </a:t>
            </a:r>
            <a:endParaRPr lang="en-US" dirty="0"/>
          </a:p>
        </p:txBody>
      </p:sp>
      <p:sp>
        <p:nvSpPr>
          <p:cNvPr id="4" name="Date Placeholder 3"/>
          <p:cNvSpPr>
            <a:spLocks noGrp="1"/>
          </p:cNvSpPr>
          <p:nvPr>
            <p:ph type="dt" sz="half" idx="10"/>
          </p:nvPr>
        </p:nvSpPr>
        <p:spPr/>
        <p:txBody>
          <a:bodyPr/>
          <a:lstStyle/>
          <a:p>
            <a:fld id="{F9E96221-FA1C-44CF-A14D-F968F5378260}" type="datetime1">
              <a:rPr lang="en-US" smtClean="0"/>
              <a:pPr/>
              <a:t>6/4/2021</a:t>
            </a:fld>
            <a:endParaRPr lang="en-US"/>
          </a:p>
        </p:txBody>
      </p:sp>
      <p:sp>
        <p:nvSpPr>
          <p:cNvPr id="5" name="Footer Placeholder 4"/>
          <p:cNvSpPr>
            <a:spLocks noGrp="1"/>
          </p:cNvSpPr>
          <p:nvPr>
            <p:ph type="ftr" sz="quarter" idx="11"/>
          </p:nvPr>
        </p:nvSpPr>
        <p:spPr/>
        <p:txBody>
          <a:bodyPr/>
          <a:lstStyle/>
          <a:p>
            <a:r>
              <a:rPr lang="en-US" smtClean="0"/>
              <a:t>BG's Classes on econometrics </a:t>
            </a:r>
            <a:endParaRPr lang="en-US"/>
          </a:p>
        </p:txBody>
      </p:sp>
      <p:sp>
        <p:nvSpPr>
          <p:cNvPr id="6" name="Slide Number Placeholder 5"/>
          <p:cNvSpPr>
            <a:spLocks noGrp="1"/>
          </p:cNvSpPr>
          <p:nvPr>
            <p:ph type="sldNum" sz="quarter" idx="12"/>
          </p:nvPr>
        </p:nvSpPr>
        <p:spPr/>
        <p:txBody>
          <a:bodyPr/>
          <a:lstStyle/>
          <a:p>
            <a:fld id="{1AD39708-7657-4224-B82A-8087A922D4A1}" type="slidenum">
              <a:rPr lang="en-US" smtClean="0"/>
              <a:pPr/>
              <a:t>10</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924800" cy="792162"/>
          </a:xfrm>
          <a:solidFill>
            <a:srgbClr val="92D050"/>
          </a:solidFill>
        </p:spPr>
        <p:txBody>
          <a:bodyPr>
            <a:normAutofit/>
          </a:bodyPr>
          <a:lstStyle/>
          <a:p>
            <a:r>
              <a:rPr lang="en-US" sz="3600" dirty="0" smtClean="0"/>
              <a:t>DEGRREES OF FREEDOM(</a:t>
            </a:r>
            <a:r>
              <a:rPr lang="en-US" sz="3600" dirty="0" err="1" smtClean="0"/>
              <a:t>d.f</a:t>
            </a:r>
            <a:r>
              <a:rPr lang="en-US" sz="3600" dirty="0" smtClean="0"/>
              <a:t>.)</a:t>
            </a:r>
            <a:endParaRPr lang="en-US" sz="3600" dirty="0"/>
          </a:p>
        </p:txBody>
      </p:sp>
      <p:sp>
        <p:nvSpPr>
          <p:cNvPr id="3" name="Content Placeholder 2"/>
          <p:cNvSpPr>
            <a:spLocks noGrp="1"/>
          </p:cNvSpPr>
          <p:nvPr>
            <p:ph idx="1"/>
          </p:nvPr>
        </p:nvSpPr>
        <p:spPr/>
        <p:txBody>
          <a:bodyPr>
            <a:normAutofit lnSpcReduction="10000"/>
          </a:bodyPr>
          <a:lstStyle/>
          <a:p>
            <a:r>
              <a:rPr lang="en-US" dirty="0" smtClean="0"/>
              <a:t>Degrees of freedom represent the number of independent values in a calculation, minus the number of estimated parameters.</a:t>
            </a:r>
          </a:p>
          <a:p>
            <a:r>
              <a:rPr lang="en-US" dirty="0" smtClean="0"/>
              <a:t>For example, the variance of n data points has n-1 </a:t>
            </a:r>
            <a:r>
              <a:rPr lang="en-US" dirty="0" err="1" smtClean="0"/>
              <a:t>d.f</a:t>
            </a:r>
            <a:r>
              <a:rPr lang="en-US" dirty="0" smtClean="0"/>
              <a:t>. because the variance requires estimating another parameter(the mean) in the calculation.</a:t>
            </a:r>
          </a:p>
          <a:p>
            <a:r>
              <a:rPr lang="en-US" dirty="0" smtClean="0"/>
              <a:t>Example –sunglass/hat </a:t>
            </a:r>
          </a:p>
          <a:p>
            <a:r>
              <a:rPr lang="en-US" smtClean="0"/>
              <a:t>   </a:t>
            </a:r>
            <a:endParaRPr lang="en-US" dirty="0"/>
          </a:p>
        </p:txBody>
      </p:sp>
      <p:sp>
        <p:nvSpPr>
          <p:cNvPr id="4" name="Date Placeholder 3"/>
          <p:cNvSpPr>
            <a:spLocks noGrp="1"/>
          </p:cNvSpPr>
          <p:nvPr>
            <p:ph type="dt" sz="half" idx="10"/>
          </p:nvPr>
        </p:nvSpPr>
        <p:spPr/>
        <p:txBody>
          <a:bodyPr/>
          <a:lstStyle/>
          <a:p>
            <a:fld id="{F9E96221-FA1C-44CF-A14D-F968F5378260}" type="datetime1">
              <a:rPr lang="en-US" smtClean="0"/>
              <a:pPr/>
              <a:t>6/4/2021</a:t>
            </a:fld>
            <a:endParaRPr lang="en-US"/>
          </a:p>
        </p:txBody>
      </p:sp>
      <p:sp>
        <p:nvSpPr>
          <p:cNvPr id="5" name="Footer Placeholder 4"/>
          <p:cNvSpPr>
            <a:spLocks noGrp="1"/>
          </p:cNvSpPr>
          <p:nvPr>
            <p:ph type="ftr" sz="quarter" idx="11"/>
          </p:nvPr>
        </p:nvSpPr>
        <p:spPr/>
        <p:txBody>
          <a:bodyPr/>
          <a:lstStyle/>
          <a:p>
            <a:r>
              <a:rPr lang="en-US" smtClean="0"/>
              <a:t>BG's Classes on econometrics </a:t>
            </a:r>
            <a:endParaRPr lang="en-US"/>
          </a:p>
        </p:txBody>
      </p:sp>
      <p:sp>
        <p:nvSpPr>
          <p:cNvPr id="6" name="Slide Number Placeholder 5"/>
          <p:cNvSpPr>
            <a:spLocks noGrp="1"/>
          </p:cNvSpPr>
          <p:nvPr>
            <p:ph type="sldNum" sz="quarter" idx="12"/>
          </p:nvPr>
        </p:nvSpPr>
        <p:spPr/>
        <p:txBody>
          <a:bodyPr/>
          <a:lstStyle/>
          <a:p>
            <a:fld id="{1AD39708-7657-4224-B82A-8087A922D4A1}" type="slidenum">
              <a:rPr lang="en-US" smtClean="0"/>
              <a:pPr/>
              <a:t>11</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685800"/>
          </a:xfrm>
        </p:spPr>
        <p:txBody>
          <a:bodyPr>
            <a:normAutofit fontScale="90000"/>
          </a:bodyPr>
          <a:lstStyle/>
          <a:p>
            <a:pPr algn="l"/>
            <a:r>
              <a:rPr lang="en-US" sz="3100" dirty="0" smtClean="0"/>
              <a:t/>
            </a:r>
            <a:br>
              <a:rPr lang="en-US" sz="3100" dirty="0" smtClean="0"/>
            </a:br>
            <a:r>
              <a:rPr lang="en-US" sz="3100" dirty="0" smtClean="0"/>
              <a:t>Hypothesis- Null and Alternative</a:t>
            </a:r>
            <a:r>
              <a:rPr lang="en-US" dirty="0" smtClean="0"/>
              <a:t/>
            </a:r>
            <a:br>
              <a:rPr lang="en-US" dirty="0" smtClean="0"/>
            </a:br>
            <a:endParaRPr lang="en-US" dirty="0"/>
          </a:p>
        </p:txBody>
      </p:sp>
      <p:sp>
        <p:nvSpPr>
          <p:cNvPr id="3" name="Content Placeholder 2"/>
          <p:cNvSpPr>
            <a:spLocks noGrp="1"/>
          </p:cNvSpPr>
          <p:nvPr>
            <p:ph idx="1"/>
          </p:nvPr>
        </p:nvSpPr>
        <p:spPr>
          <a:xfrm>
            <a:off x="457200" y="1066800"/>
            <a:ext cx="8229600" cy="5059363"/>
          </a:xfrm>
        </p:spPr>
        <p:txBody>
          <a:bodyPr>
            <a:normAutofit lnSpcReduction="10000"/>
          </a:bodyPr>
          <a:lstStyle/>
          <a:p>
            <a:pPr>
              <a:buFont typeface="Wingdings" pitchFamily="2" charset="2"/>
              <a:buChar char="Ø"/>
            </a:pPr>
            <a:r>
              <a:rPr lang="en-US" dirty="0" smtClean="0"/>
              <a:t>Hypothesis is a statement about a </a:t>
            </a:r>
            <a:r>
              <a:rPr lang="en-US" dirty="0" err="1" smtClean="0"/>
              <a:t>population.Ex</a:t>
            </a:r>
            <a:r>
              <a:rPr lang="en-US" dirty="0" smtClean="0"/>
              <a:t>- Mean weight of students of NGC is 46 kg and its standard deviation is 9</a:t>
            </a:r>
          </a:p>
          <a:p>
            <a:pPr>
              <a:buFont typeface="Wingdings" pitchFamily="2" charset="2"/>
              <a:buChar char="Ø"/>
            </a:pPr>
            <a:r>
              <a:rPr lang="en-US" dirty="0" smtClean="0"/>
              <a:t>It is an assumption made about </a:t>
            </a:r>
            <a:r>
              <a:rPr lang="en-US" dirty="0" smtClean="0">
                <a:solidFill>
                  <a:srgbClr val="FF0000"/>
                </a:solidFill>
              </a:rPr>
              <a:t>parameter </a:t>
            </a:r>
            <a:r>
              <a:rPr lang="en-US" dirty="0" smtClean="0"/>
              <a:t>values.</a:t>
            </a:r>
          </a:p>
          <a:p>
            <a:pPr>
              <a:buFont typeface="Wingdings" pitchFamily="2" charset="2"/>
              <a:buChar char="Ø"/>
            </a:pPr>
            <a:r>
              <a:rPr lang="en-US" dirty="0" smtClean="0"/>
              <a:t>Validity of hypothesis is tested with the help of statistical techniques (CHI-square test, T-</a:t>
            </a:r>
            <a:r>
              <a:rPr lang="en-US" dirty="0" err="1" smtClean="0"/>
              <a:t>test,F</a:t>
            </a:r>
            <a:r>
              <a:rPr lang="en-US" dirty="0" smtClean="0"/>
              <a:t>-test) </a:t>
            </a:r>
          </a:p>
          <a:p>
            <a:pPr>
              <a:buFont typeface="Wingdings" pitchFamily="2" charset="2"/>
              <a:buChar char="Ø"/>
            </a:pPr>
            <a:r>
              <a:rPr lang="en-US" dirty="0" smtClean="0"/>
              <a:t>These test tells us whether hypothesis is to be  accepted or to be rejected </a:t>
            </a:r>
            <a:endParaRPr lang="en-US" dirty="0"/>
          </a:p>
        </p:txBody>
      </p:sp>
      <p:sp>
        <p:nvSpPr>
          <p:cNvPr id="5" name="Date Placeholder 4"/>
          <p:cNvSpPr>
            <a:spLocks noGrp="1"/>
          </p:cNvSpPr>
          <p:nvPr>
            <p:ph type="dt" sz="half" idx="10"/>
          </p:nvPr>
        </p:nvSpPr>
        <p:spPr/>
        <p:txBody>
          <a:bodyPr/>
          <a:lstStyle/>
          <a:p>
            <a:fld id="{098C86A7-8E43-4966-B06E-0728DD099EC0}" type="datetime1">
              <a:rPr lang="en-US" smtClean="0"/>
              <a:pPr/>
              <a:t>6/4/2021</a:t>
            </a:fld>
            <a:endParaRPr lang="en-US"/>
          </a:p>
        </p:txBody>
      </p:sp>
      <p:sp>
        <p:nvSpPr>
          <p:cNvPr id="6" name="Slide Number Placeholder 5"/>
          <p:cNvSpPr>
            <a:spLocks noGrp="1"/>
          </p:cNvSpPr>
          <p:nvPr>
            <p:ph type="sldNum" sz="quarter" idx="12"/>
          </p:nvPr>
        </p:nvSpPr>
        <p:spPr/>
        <p:txBody>
          <a:bodyPr/>
          <a:lstStyle/>
          <a:p>
            <a:fld id="{1AD39708-7657-4224-B82A-8087A922D4A1}" type="slidenum">
              <a:rPr lang="en-US" smtClean="0"/>
              <a:pPr/>
              <a:t>2</a:t>
            </a:fld>
            <a:endParaRPr lang="en-US"/>
          </a:p>
        </p:txBody>
      </p:sp>
      <p:sp>
        <p:nvSpPr>
          <p:cNvPr id="7" name="Footer Placeholder 6"/>
          <p:cNvSpPr>
            <a:spLocks noGrp="1"/>
          </p:cNvSpPr>
          <p:nvPr>
            <p:ph type="ftr" sz="quarter" idx="11"/>
          </p:nvPr>
        </p:nvSpPr>
        <p:spPr/>
        <p:txBody>
          <a:bodyPr/>
          <a:lstStyle/>
          <a:p>
            <a:r>
              <a:rPr lang="en-US" smtClean="0"/>
              <a:t>BG's Classes on econometrics </a:t>
            </a:r>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7848600" cy="762000"/>
          </a:xfrm>
        </p:spPr>
        <p:txBody>
          <a:bodyPr>
            <a:noAutofit/>
          </a:bodyPr>
          <a:lstStyle/>
          <a:p>
            <a:pPr algn="l"/>
            <a:r>
              <a:rPr lang="en-US" sz="2000" dirty="0" smtClean="0">
                <a:solidFill>
                  <a:srgbClr val="7030A0"/>
                </a:solidFill>
              </a:rPr>
              <a:t/>
            </a:r>
            <a:br>
              <a:rPr lang="en-US" sz="2000" dirty="0" smtClean="0">
                <a:solidFill>
                  <a:srgbClr val="7030A0"/>
                </a:solidFill>
              </a:rPr>
            </a:br>
            <a:r>
              <a:rPr lang="en-US" sz="2000" dirty="0" smtClean="0">
                <a:solidFill>
                  <a:srgbClr val="7030A0"/>
                </a:solidFill>
              </a:rPr>
              <a:t>Types of Hypothesis –</a:t>
            </a:r>
            <a:br>
              <a:rPr lang="en-US" sz="2000" dirty="0" smtClean="0">
                <a:solidFill>
                  <a:srgbClr val="7030A0"/>
                </a:solidFill>
              </a:rPr>
            </a:br>
            <a:r>
              <a:rPr lang="en-US" sz="2000" dirty="0" smtClean="0">
                <a:solidFill>
                  <a:srgbClr val="7030A0"/>
                </a:solidFill>
              </a:rPr>
              <a:t>                               Null hypothesis and Alternative hypothesis</a:t>
            </a:r>
            <a:br>
              <a:rPr lang="en-US" sz="2000" dirty="0" smtClean="0">
                <a:solidFill>
                  <a:srgbClr val="7030A0"/>
                </a:solidFill>
              </a:rPr>
            </a:br>
            <a:endParaRPr lang="en-US" sz="2000" dirty="0">
              <a:solidFill>
                <a:srgbClr val="7030A0"/>
              </a:solidFill>
            </a:endParaRPr>
          </a:p>
        </p:txBody>
      </p:sp>
      <p:sp>
        <p:nvSpPr>
          <p:cNvPr id="3" name="Content Placeholder 2"/>
          <p:cNvSpPr>
            <a:spLocks noGrp="1"/>
          </p:cNvSpPr>
          <p:nvPr>
            <p:ph idx="1"/>
          </p:nvPr>
        </p:nvSpPr>
        <p:spPr>
          <a:xfrm>
            <a:off x="457200" y="1143000"/>
            <a:ext cx="8229600" cy="4983163"/>
          </a:xfrm>
        </p:spPr>
        <p:txBody>
          <a:bodyPr>
            <a:normAutofit fontScale="32500" lnSpcReduction="20000"/>
          </a:bodyPr>
          <a:lstStyle/>
          <a:p>
            <a:pPr>
              <a:lnSpc>
                <a:spcPct val="120000"/>
              </a:lnSpc>
              <a:buNone/>
            </a:pPr>
            <a:r>
              <a:rPr lang="en-US" sz="6200" dirty="0" smtClean="0"/>
              <a:t>Null hypothesis</a:t>
            </a:r>
          </a:p>
          <a:p>
            <a:pPr>
              <a:lnSpc>
                <a:spcPct val="120000"/>
              </a:lnSpc>
              <a:buFont typeface="Wingdings" pitchFamily="2" charset="2"/>
              <a:buChar char="Ø"/>
            </a:pPr>
            <a:r>
              <a:rPr lang="en-US" sz="6200" dirty="0" smtClean="0"/>
              <a:t>Null hypothesis-a statistical hypothesis stated to test its validity is called </a:t>
            </a:r>
            <a:r>
              <a:rPr lang="en-US" sz="6200" dirty="0"/>
              <a:t>n</a:t>
            </a:r>
            <a:r>
              <a:rPr lang="en-US" sz="6200" dirty="0" smtClean="0"/>
              <a:t>ull hypothesis.</a:t>
            </a:r>
          </a:p>
          <a:p>
            <a:pPr>
              <a:lnSpc>
                <a:spcPct val="120000"/>
              </a:lnSpc>
              <a:buFont typeface="Wingdings" pitchFamily="2" charset="2"/>
              <a:buChar char="Ø"/>
            </a:pPr>
            <a:r>
              <a:rPr lang="en-US" sz="6200" dirty="0"/>
              <a:t> </a:t>
            </a:r>
            <a:r>
              <a:rPr lang="en-US" sz="6200" dirty="0" smtClean="0"/>
              <a:t>Denoted  by H</a:t>
            </a:r>
            <a:r>
              <a:rPr lang="en-US" sz="6200" baseline="-25000" dirty="0" smtClean="0"/>
              <a:t>0   </a:t>
            </a:r>
          </a:p>
          <a:p>
            <a:pPr>
              <a:lnSpc>
                <a:spcPct val="120000"/>
              </a:lnSpc>
              <a:buFont typeface="Wingdings" pitchFamily="2" charset="2"/>
              <a:buChar char="Ø"/>
            </a:pPr>
            <a:r>
              <a:rPr lang="en-US" sz="6200" dirty="0" smtClean="0"/>
              <a:t>H</a:t>
            </a:r>
            <a:r>
              <a:rPr lang="en-US" sz="6200" baseline="-25000" dirty="0" smtClean="0"/>
              <a:t>0 </a:t>
            </a:r>
            <a:r>
              <a:rPr lang="en-US" sz="6200" dirty="0" smtClean="0"/>
              <a:t>is always tested on the basis of sample results and is ultimately either rejected or accepted.</a:t>
            </a:r>
          </a:p>
          <a:p>
            <a:pPr>
              <a:lnSpc>
                <a:spcPct val="120000"/>
              </a:lnSpc>
              <a:buFont typeface="Wingdings" pitchFamily="2" charset="2"/>
              <a:buChar char="Ø"/>
            </a:pPr>
            <a:r>
              <a:rPr lang="en-US" sz="6200" dirty="0" smtClean="0"/>
              <a:t> It is the hypothesis of no difference.</a:t>
            </a:r>
          </a:p>
          <a:p>
            <a:pPr>
              <a:lnSpc>
                <a:spcPct val="120000"/>
              </a:lnSpc>
              <a:buFont typeface="Wingdings" pitchFamily="2" charset="2"/>
              <a:buChar char="Ø"/>
            </a:pPr>
            <a:r>
              <a:rPr lang="en-US" sz="6200" dirty="0" smtClean="0"/>
              <a:t>If  the population mean is </a:t>
            </a:r>
            <a:r>
              <a:rPr lang="en-US" sz="6200" dirty="0" smtClean="0">
                <a:sym typeface="Symbol"/>
              </a:rPr>
              <a:t> then </a:t>
            </a:r>
            <a:r>
              <a:rPr lang="en-US" sz="6200" dirty="0" smtClean="0"/>
              <a:t>H</a:t>
            </a:r>
            <a:r>
              <a:rPr lang="en-US" sz="6200" baseline="-25000" dirty="0" smtClean="0"/>
              <a:t>0</a:t>
            </a:r>
            <a:r>
              <a:rPr lang="en-US" sz="6200" dirty="0" smtClean="0">
                <a:sym typeface="Symbol"/>
              </a:rPr>
              <a:t> is written as </a:t>
            </a:r>
          </a:p>
          <a:p>
            <a:pPr>
              <a:lnSpc>
                <a:spcPct val="120000"/>
              </a:lnSpc>
              <a:buFont typeface="Wingdings" pitchFamily="2" charset="2"/>
              <a:buChar char="Ø"/>
            </a:pPr>
            <a:r>
              <a:rPr lang="en-US" sz="6200" dirty="0" smtClean="0">
                <a:sym typeface="Symbol"/>
              </a:rPr>
              <a:t> </a:t>
            </a:r>
            <a:r>
              <a:rPr lang="en-US" sz="6200" dirty="0" smtClean="0"/>
              <a:t>H</a:t>
            </a:r>
            <a:r>
              <a:rPr lang="en-US" sz="6200" baseline="-25000" dirty="0" smtClean="0"/>
              <a:t>0</a:t>
            </a:r>
            <a:r>
              <a:rPr lang="en-US" sz="6200" dirty="0" smtClean="0">
                <a:sym typeface="Symbol"/>
              </a:rPr>
              <a:t>  :  =</a:t>
            </a:r>
            <a:r>
              <a:rPr lang="en-US" sz="6200" dirty="0">
                <a:sym typeface="Symbol"/>
              </a:rPr>
              <a:t> </a:t>
            </a:r>
            <a:r>
              <a:rPr lang="en-US" sz="6200" baseline="-25000" dirty="0"/>
              <a:t>0 </a:t>
            </a:r>
            <a:r>
              <a:rPr lang="en-US" sz="6200" baseline="-25000" dirty="0" smtClean="0"/>
              <a:t> </a:t>
            </a:r>
            <a:r>
              <a:rPr lang="en-US" sz="6200" dirty="0" smtClean="0"/>
              <a:t>  , </a:t>
            </a:r>
            <a:r>
              <a:rPr lang="en-US" sz="6200" dirty="0" smtClean="0">
                <a:sym typeface="Symbol"/>
              </a:rPr>
              <a:t></a:t>
            </a:r>
            <a:r>
              <a:rPr lang="en-US" sz="6200" baseline="-25000" dirty="0" smtClean="0"/>
              <a:t>0</a:t>
            </a:r>
            <a:r>
              <a:rPr lang="en-US" sz="6200" dirty="0" smtClean="0">
                <a:sym typeface="Symbol"/>
              </a:rPr>
              <a:t> is a specified value of  </a:t>
            </a:r>
          </a:p>
          <a:p>
            <a:pPr>
              <a:lnSpc>
                <a:spcPct val="120000"/>
              </a:lnSpc>
              <a:buFont typeface="Wingdings" pitchFamily="2" charset="2"/>
              <a:buChar char="Ø"/>
            </a:pPr>
            <a:r>
              <a:rPr lang="en-US" sz="6200" dirty="0" smtClean="0">
                <a:sym typeface="Symbol"/>
              </a:rPr>
              <a:t>Similarly if and </a:t>
            </a:r>
            <a:r>
              <a:rPr lang="en-US" sz="6200" dirty="0">
                <a:sym typeface="Symbol"/>
              </a:rPr>
              <a:t></a:t>
            </a:r>
            <a:r>
              <a:rPr lang="en-US" sz="6200" baseline="-25000" dirty="0" smtClean="0"/>
              <a:t>1</a:t>
            </a:r>
            <a:r>
              <a:rPr lang="en-US" sz="6200" dirty="0" smtClean="0"/>
              <a:t> </a:t>
            </a:r>
            <a:r>
              <a:rPr lang="en-US" sz="6200" dirty="0" smtClean="0">
                <a:sym typeface="Symbol"/>
              </a:rPr>
              <a:t>are</a:t>
            </a:r>
            <a:r>
              <a:rPr lang="en-US" sz="6200" dirty="0">
                <a:sym typeface="Symbol"/>
              </a:rPr>
              <a:t> </a:t>
            </a:r>
            <a:r>
              <a:rPr lang="en-US" sz="6200" dirty="0" smtClean="0">
                <a:sym typeface="Symbol"/>
              </a:rPr>
              <a:t></a:t>
            </a:r>
            <a:r>
              <a:rPr lang="en-US" sz="6200" baseline="-25000" dirty="0"/>
              <a:t>2</a:t>
            </a:r>
            <a:r>
              <a:rPr lang="en-US" sz="6200" dirty="0" smtClean="0">
                <a:sym typeface="Symbol"/>
              </a:rPr>
              <a:t> the parameters of two populations , the null hypothesis is written as </a:t>
            </a:r>
          </a:p>
          <a:p>
            <a:pPr>
              <a:lnSpc>
                <a:spcPct val="120000"/>
              </a:lnSpc>
              <a:buNone/>
            </a:pPr>
            <a:r>
              <a:rPr lang="en-US" sz="9800" dirty="0" smtClean="0">
                <a:sym typeface="Symbol"/>
              </a:rPr>
              <a:t>                               </a:t>
            </a:r>
            <a:r>
              <a:rPr lang="en-US" sz="9800" dirty="0" smtClean="0"/>
              <a:t>H</a:t>
            </a:r>
            <a:r>
              <a:rPr lang="en-US" sz="9800" baseline="-25000" dirty="0" smtClean="0"/>
              <a:t>0</a:t>
            </a:r>
            <a:r>
              <a:rPr lang="en-US" sz="9800" dirty="0" smtClean="0">
                <a:sym typeface="Symbol"/>
              </a:rPr>
              <a:t>   :   </a:t>
            </a:r>
            <a:r>
              <a:rPr lang="en-US" sz="9800" baseline="-25000" dirty="0" smtClean="0"/>
              <a:t>1</a:t>
            </a:r>
            <a:r>
              <a:rPr lang="en-US" sz="9800" dirty="0" smtClean="0"/>
              <a:t>   =    </a:t>
            </a:r>
            <a:r>
              <a:rPr lang="en-US" sz="9800" dirty="0" smtClean="0">
                <a:sym typeface="Symbol"/>
              </a:rPr>
              <a:t></a:t>
            </a:r>
            <a:r>
              <a:rPr lang="en-US" sz="9800" baseline="-25000" dirty="0" smtClean="0"/>
              <a:t>2</a:t>
            </a:r>
            <a:r>
              <a:rPr lang="en-US" sz="6200" baseline="-25000" dirty="0" smtClean="0"/>
              <a:t>                                                             </a:t>
            </a:r>
            <a:endParaRPr lang="en-US" sz="6200" dirty="0" smtClean="0"/>
          </a:p>
          <a:p>
            <a:pPr>
              <a:buNone/>
            </a:pPr>
            <a:endParaRPr lang="en-US" baseline="-25000" dirty="0" smtClean="0"/>
          </a:p>
          <a:p>
            <a:pPr>
              <a:buFont typeface="Wingdings" pitchFamily="2" charset="2"/>
              <a:buChar char="Ø"/>
            </a:pPr>
            <a:endParaRPr lang="en-US" dirty="0"/>
          </a:p>
          <a:p>
            <a:pPr>
              <a:buNone/>
            </a:pPr>
            <a:r>
              <a:rPr lang="en-US" baseline="-25000" dirty="0" smtClean="0"/>
              <a:t> </a:t>
            </a:r>
            <a:endParaRPr lang="en-US" dirty="0"/>
          </a:p>
          <a:p>
            <a:pPr>
              <a:buFont typeface="Wingdings" pitchFamily="2" charset="2"/>
              <a:buChar char="Ø"/>
            </a:pPr>
            <a:endParaRPr lang="en-US" dirty="0" smtClean="0"/>
          </a:p>
          <a:p>
            <a:pPr>
              <a:buFont typeface="Wingdings" pitchFamily="2" charset="2"/>
              <a:buChar char="Ø"/>
            </a:pPr>
            <a:endParaRPr lang="en-US" dirty="0" smtClean="0"/>
          </a:p>
          <a:p>
            <a:pPr>
              <a:buNone/>
            </a:pPr>
            <a:endParaRPr lang="en-US" dirty="0"/>
          </a:p>
        </p:txBody>
      </p:sp>
      <p:sp>
        <p:nvSpPr>
          <p:cNvPr id="4" name="Date Placeholder 3"/>
          <p:cNvSpPr>
            <a:spLocks noGrp="1"/>
          </p:cNvSpPr>
          <p:nvPr>
            <p:ph type="dt" sz="half" idx="10"/>
          </p:nvPr>
        </p:nvSpPr>
        <p:spPr/>
        <p:txBody>
          <a:bodyPr/>
          <a:lstStyle/>
          <a:p>
            <a:fld id="{E473416B-EA72-4E3F-8241-91EAE1ED313D}" type="datetime1">
              <a:rPr lang="en-US" smtClean="0"/>
              <a:pPr/>
              <a:t>6/4/2021</a:t>
            </a:fld>
            <a:endParaRPr lang="en-US"/>
          </a:p>
        </p:txBody>
      </p:sp>
      <p:sp>
        <p:nvSpPr>
          <p:cNvPr id="5" name="Slide Number Placeholder 4"/>
          <p:cNvSpPr>
            <a:spLocks noGrp="1"/>
          </p:cNvSpPr>
          <p:nvPr>
            <p:ph type="sldNum" sz="quarter" idx="12"/>
          </p:nvPr>
        </p:nvSpPr>
        <p:spPr/>
        <p:txBody>
          <a:bodyPr/>
          <a:lstStyle/>
          <a:p>
            <a:fld id="{1AD39708-7657-4224-B82A-8087A922D4A1}" type="slidenum">
              <a:rPr lang="en-US" smtClean="0"/>
              <a:pPr/>
              <a:t>3</a:t>
            </a:fld>
            <a:endParaRPr lang="en-US"/>
          </a:p>
        </p:txBody>
      </p:sp>
      <p:sp>
        <p:nvSpPr>
          <p:cNvPr id="6" name="Footer Placeholder 5"/>
          <p:cNvSpPr>
            <a:spLocks noGrp="1"/>
          </p:cNvSpPr>
          <p:nvPr>
            <p:ph type="ftr" sz="quarter" idx="11"/>
          </p:nvPr>
        </p:nvSpPr>
        <p:spPr/>
        <p:txBody>
          <a:bodyPr/>
          <a:lstStyle/>
          <a:p>
            <a:r>
              <a:rPr lang="en-US" smtClean="0"/>
              <a:t>BG's Classes on econometrics </a:t>
            </a:r>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6096000" cy="944562"/>
          </a:xfrm>
          <a:solidFill>
            <a:schemeClr val="accent2">
              <a:lumMod val="40000"/>
              <a:lumOff val="60000"/>
            </a:schemeClr>
          </a:solidFill>
        </p:spPr>
        <p:txBody>
          <a:bodyPr>
            <a:normAutofit fontScale="90000"/>
          </a:bodyPr>
          <a:lstStyle/>
          <a:p>
            <a:pPr algn="l"/>
            <a:r>
              <a:rPr lang="en-US" sz="2000" dirty="0" smtClean="0">
                <a:solidFill>
                  <a:srgbClr val="7030A0"/>
                </a:solidFill>
              </a:rPr>
              <a:t>Types of Hypothesis –</a:t>
            </a:r>
            <a:br>
              <a:rPr lang="en-US" sz="2000" dirty="0" smtClean="0">
                <a:solidFill>
                  <a:srgbClr val="7030A0"/>
                </a:solidFill>
              </a:rPr>
            </a:br>
            <a:r>
              <a:rPr lang="en-US" sz="2000" dirty="0" smtClean="0">
                <a:solidFill>
                  <a:srgbClr val="7030A0"/>
                </a:solidFill>
              </a:rPr>
              <a:t>                               Null hypothesis and Alternative hypothesis</a:t>
            </a:r>
            <a:endParaRPr lang="en-US" sz="2000" dirty="0"/>
          </a:p>
        </p:txBody>
      </p:sp>
      <p:sp>
        <p:nvSpPr>
          <p:cNvPr id="3" name="Content Placeholder 2"/>
          <p:cNvSpPr>
            <a:spLocks noGrp="1"/>
          </p:cNvSpPr>
          <p:nvPr>
            <p:ph idx="1"/>
          </p:nvPr>
        </p:nvSpPr>
        <p:spPr/>
        <p:txBody>
          <a:bodyPr>
            <a:normAutofit fontScale="92500" lnSpcReduction="20000"/>
          </a:bodyPr>
          <a:lstStyle/>
          <a:p>
            <a:pPr>
              <a:buFont typeface="Wingdings" pitchFamily="2" charset="2"/>
              <a:buChar char="Ø"/>
            </a:pPr>
            <a:r>
              <a:rPr lang="en-US" dirty="0" smtClean="0"/>
              <a:t>Alternative hypothesis- hypothesis accepted as a result of rejection of null hypothesis.</a:t>
            </a:r>
          </a:p>
          <a:p>
            <a:pPr>
              <a:buFont typeface="Wingdings" pitchFamily="2" charset="2"/>
              <a:buChar char="Ø"/>
            </a:pPr>
            <a:r>
              <a:rPr lang="en-US" dirty="0" smtClean="0"/>
              <a:t> Denoted as H</a:t>
            </a:r>
            <a:r>
              <a:rPr lang="en-US" baseline="-25000" dirty="0" smtClean="0"/>
              <a:t>1</a:t>
            </a:r>
            <a:endParaRPr lang="en-US" dirty="0" smtClean="0"/>
          </a:p>
          <a:p>
            <a:pPr>
              <a:buFont typeface="Wingdings" pitchFamily="2" charset="2"/>
              <a:buChar char="Ø"/>
            </a:pPr>
            <a:r>
              <a:rPr lang="en-US" dirty="0" smtClean="0"/>
              <a:t>It is complementary to the null hypothesis</a:t>
            </a:r>
          </a:p>
          <a:p>
            <a:pPr>
              <a:buFont typeface="Wingdings" pitchFamily="2" charset="2"/>
              <a:buChar char="Ø"/>
            </a:pPr>
            <a:r>
              <a:rPr lang="en-US" dirty="0"/>
              <a:t> </a:t>
            </a:r>
            <a:r>
              <a:rPr lang="en-US" dirty="0" smtClean="0"/>
              <a:t>if the null hypothesis is that the population has specified mean</a:t>
            </a:r>
            <a:r>
              <a:rPr lang="en-US" dirty="0" smtClean="0">
                <a:sym typeface="Symbol"/>
              </a:rPr>
              <a:t> </a:t>
            </a:r>
            <a:r>
              <a:rPr lang="en-US" baseline="-25000" dirty="0" smtClean="0"/>
              <a:t>0</a:t>
            </a:r>
            <a:r>
              <a:rPr lang="en-US" dirty="0" smtClean="0"/>
              <a:t> (say) i.e. H</a:t>
            </a:r>
            <a:r>
              <a:rPr lang="en-US" baseline="-25000" dirty="0" smtClean="0"/>
              <a:t>0</a:t>
            </a:r>
            <a:r>
              <a:rPr lang="en-US" dirty="0" smtClean="0">
                <a:sym typeface="Symbol"/>
              </a:rPr>
              <a:t>  :  = </a:t>
            </a:r>
            <a:r>
              <a:rPr lang="en-US" baseline="-25000" dirty="0" smtClean="0"/>
              <a:t>0</a:t>
            </a:r>
            <a:r>
              <a:rPr lang="en-US" dirty="0" smtClean="0"/>
              <a:t> Then the alternative hypothesis may be </a:t>
            </a:r>
          </a:p>
          <a:p>
            <a:pPr marL="514350" indent="-514350">
              <a:buAutoNum type="arabicPeriod"/>
            </a:pPr>
            <a:r>
              <a:rPr lang="en-US" dirty="0" smtClean="0"/>
              <a:t>H</a:t>
            </a:r>
            <a:r>
              <a:rPr lang="en-US" baseline="-25000" dirty="0" smtClean="0"/>
              <a:t>1</a:t>
            </a:r>
            <a:r>
              <a:rPr lang="en-US" dirty="0" smtClean="0"/>
              <a:t> : </a:t>
            </a:r>
            <a:r>
              <a:rPr lang="en-US" dirty="0" smtClean="0">
                <a:sym typeface="Symbol"/>
              </a:rPr>
              <a:t>  </a:t>
            </a:r>
            <a:r>
              <a:rPr lang="en-US" baseline="-25000" dirty="0" smtClean="0"/>
              <a:t>0</a:t>
            </a:r>
          </a:p>
          <a:p>
            <a:pPr marL="514350" indent="-514350">
              <a:buFont typeface="Arial" pitchFamily="34" charset="0"/>
              <a:buAutoNum type="arabicPeriod"/>
            </a:pPr>
            <a:r>
              <a:rPr lang="en-US" dirty="0" smtClean="0"/>
              <a:t>H</a:t>
            </a:r>
            <a:r>
              <a:rPr lang="en-US" baseline="-25000" dirty="0" smtClean="0"/>
              <a:t>1</a:t>
            </a:r>
            <a:r>
              <a:rPr lang="en-US" dirty="0" smtClean="0"/>
              <a:t> : </a:t>
            </a:r>
            <a:r>
              <a:rPr lang="en-US" dirty="0" smtClean="0">
                <a:sym typeface="Symbol"/>
              </a:rPr>
              <a:t> &gt; </a:t>
            </a:r>
            <a:r>
              <a:rPr lang="en-US" baseline="-25000" dirty="0" smtClean="0"/>
              <a:t>0</a:t>
            </a:r>
            <a:r>
              <a:rPr lang="en-US" dirty="0" smtClean="0"/>
              <a:t> </a:t>
            </a:r>
          </a:p>
          <a:p>
            <a:pPr marL="514350" indent="-514350">
              <a:buFont typeface="Arial" pitchFamily="34" charset="0"/>
              <a:buAutoNum type="arabicPeriod"/>
            </a:pPr>
            <a:r>
              <a:rPr lang="en-US" dirty="0" smtClean="0"/>
              <a:t>H</a:t>
            </a:r>
            <a:r>
              <a:rPr lang="en-US" baseline="-25000" dirty="0" smtClean="0"/>
              <a:t>1</a:t>
            </a:r>
            <a:r>
              <a:rPr lang="en-US" dirty="0" smtClean="0"/>
              <a:t> : </a:t>
            </a:r>
            <a:r>
              <a:rPr lang="en-US" dirty="0" smtClean="0">
                <a:sym typeface="Symbol"/>
              </a:rPr>
              <a:t> &lt; </a:t>
            </a:r>
            <a:r>
              <a:rPr lang="en-US" baseline="-25000" dirty="0" smtClean="0"/>
              <a:t>0</a:t>
            </a:r>
            <a:r>
              <a:rPr lang="en-US" dirty="0" smtClean="0"/>
              <a:t>  </a:t>
            </a:r>
          </a:p>
        </p:txBody>
      </p:sp>
      <p:sp>
        <p:nvSpPr>
          <p:cNvPr id="5" name="Date Placeholder 4"/>
          <p:cNvSpPr>
            <a:spLocks noGrp="1"/>
          </p:cNvSpPr>
          <p:nvPr>
            <p:ph type="dt" sz="half" idx="10"/>
          </p:nvPr>
        </p:nvSpPr>
        <p:spPr/>
        <p:txBody>
          <a:bodyPr/>
          <a:lstStyle/>
          <a:p>
            <a:fld id="{33E23874-63E5-4E86-8E0F-2CD2AFED6C03}" type="datetime1">
              <a:rPr lang="en-US" smtClean="0"/>
              <a:pPr/>
              <a:t>6/4/2021</a:t>
            </a:fld>
            <a:endParaRPr lang="en-US"/>
          </a:p>
        </p:txBody>
      </p:sp>
      <p:sp>
        <p:nvSpPr>
          <p:cNvPr id="6" name="Slide Number Placeholder 5"/>
          <p:cNvSpPr>
            <a:spLocks noGrp="1"/>
          </p:cNvSpPr>
          <p:nvPr>
            <p:ph type="sldNum" sz="quarter" idx="12"/>
          </p:nvPr>
        </p:nvSpPr>
        <p:spPr/>
        <p:txBody>
          <a:bodyPr/>
          <a:lstStyle/>
          <a:p>
            <a:fld id="{1AD39708-7657-4224-B82A-8087A922D4A1}" type="slidenum">
              <a:rPr lang="en-US" smtClean="0"/>
              <a:pPr/>
              <a:t>4</a:t>
            </a:fld>
            <a:endParaRPr lang="en-US"/>
          </a:p>
        </p:txBody>
      </p:sp>
      <p:sp>
        <p:nvSpPr>
          <p:cNvPr id="7" name="Footer Placeholder 6"/>
          <p:cNvSpPr>
            <a:spLocks noGrp="1"/>
          </p:cNvSpPr>
          <p:nvPr>
            <p:ph type="ftr" sz="quarter" idx="11"/>
          </p:nvPr>
        </p:nvSpPr>
        <p:spPr/>
        <p:txBody>
          <a:bodyPr/>
          <a:lstStyle/>
          <a:p>
            <a:r>
              <a:rPr lang="en-US" smtClean="0"/>
              <a:t>BG's Classes on econometrics </a:t>
            </a:r>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533400" y="609600"/>
          <a:ext cx="8153400" cy="5776395"/>
        </p:xfrm>
        <a:graphic>
          <a:graphicData uri="http://schemas.openxmlformats.org/drawingml/2006/table">
            <a:tbl>
              <a:tblPr firstRow="1" bandRow="1">
                <a:tableStyleId>{F5AB1C69-6EDB-4FF4-983F-18BD219EF322}</a:tableStyleId>
              </a:tblPr>
              <a:tblGrid>
                <a:gridCol w="2461404"/>
                <a:gridCol w="5691996"/>
              </a:tblGrid>
              <a:tr h="201385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3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3200" dirty="0" smtClean="0"/>
                        <a:t>H</a:t>
                      </a:r>
                      <a:r>
                        <a:rPr lang="en-US" sz="3200" baseline="-25000" dirty="0" smtClean="0"/>
                        <a:t>1</a:t>
                      </a:r>
                      <a:r>
                        <a:rPr lang="en-US" sz="3200" dirty="0" smtClean="0"/>
                        <a:t> : </a:t>
                      </a:r>
                      <a:r>
                        <a:rPr lang="en-US" sz="3200" dirty="0" smtClean="0">
                          <a:sym typeface="Symbol"/>
                        </a:rPr>
                        <a:t>  </a:t>
                      </a:r>
                      <a:r>
                        <a:rPr lang="en-US" sz="3200" baseline="-25000" dirty="0" smtClean="0"/>
                        <a:t>0</a:t>
                      </a:r>
                    </a:p>
                    <a:p>
                      <a:endParaRPr lang="en-US" sz="3200" dirty="0"/>
                    </a:p>
                  </a:txBody>
                  <a:tcPr/>
                </a:tc>
                <a:tc>
                  <a:txBody>
                    <a:bodyPr/>
                    <a:lstStyle/>
                    <a:p>
                      <a:endParaRPr lang="en-US" sz="4400" dirty="0" smtClean="0"/>
                    </a:p>
                    <a:p>
                      <a:r>
                        <a:rPr lang="en-US" sz="3600" dirty="0" smtClean="0"/>
                        <a:t>Two tailed hypothesis</a:t>
                      </a:r>
                      <a:endParaRPr lang="en-US" sz="3600" dirty="0"/>
                    </a:p>
                  </a:txBody>
                  <a:tcPr marL="182880" marR="274320" marT="0" marB="0"/>
                </a:tc>
              </a:tr>
              <a:tr h="1659418">
                <a:tc>
                  <a:txBody>
                    <a:bodyPr/>
                    <a:lstStyle/>
                    <a:p>
                      <a:pPr marL="514350" indent="-514350">
                        <a:buFont typeface="Arial" pitchFamily="34" charset="0"/>
                        <a:buNone/>
                      </a:pPr>
                      <a:r>
                        <a:rPr lang="en-US" sz="3600" dirty="0" smtClean="0"/>
                        <a:t>H</a:t>
                      </a:r>
                      <a:r>
                        <a:rPr lang="en-US" sz="3600" baseline="-25000" dirty="0" smtClean="0"/>
                        <a:t>1</a:t>
                      </a:r>
                      <a:r>
                        <a:rPr lang="en-US" sz="3600" dirty="0" smtClean="0"/>
                        <a:t> : </a:t>
                      </a:r>
                      <a:r>
                        <a:rPr lang="en-US" sz="3600" dirty="0" smtClean="0">
                          <a:sym typeface="Symbol"/>
                        </a:rPr>
                        <a:t> &gt; </a:t>
                      </a:r>
                      <a:r>
                        <a:rPr lang="en-US" sz="3600" baseline="-25000" dirty="0" smtClean="0"/>
                        <a:t>0</a:t>
                      </a:r>
                      <a:endParaRPr lang="en-US" sz="3600" dirty="0"/>
                    </a:p>
                  </a:txBody>
                  <a:tcPr/>
                </a:tc>
                <a:tc>
                  <a:txBody>
                    <a:bodyPr/>
                    <a:lstStyle/>
                    <a:p>
                      <a:r>
                        <a:rPr lang="en-US" sz="3600" dirty="0" smtClean="0"/>
                        <a:t>One tailed – Right tailed </a:t>
                      </a:r>
                      <a:endParaRPr lang="en-US" sz="3600" dirty="0"/>
                    </a:p>
                  </a:txBody>
                  <a:tcPr/>
                </a:tc>
              </a:tr>
              <a:tr h="1965525">
                <a:tc>
                  <a:txBody>
                    <a:bodyPr/>
                    <a:lstStyle/>
                    <a:p>
                      <a:pPr marL="514350" indent="-514350">
                        <a:buFont typeface="Arial" pitchFamily="34" charset="0"/>
                        <a:buNone/>
                      </a:pPr>
                      <a:endParaRPr lang="en-US" sz="4000" dirty="0" smtClean="0"/>
                    </a:p>
                    <a:p>
                      <a:pPr marL="514350" indent="-514350">
                        <a:buFont typeface="Arial" pitchFamily="34" charset="0"/>
                        <a:buNone/>
                      </a:pPr>
                      <a:r>
                        <a:rPr lang="en-US" sz="4000" dirty="0" smtClean="0"/>
                        <a:t>H</a:t>
                      </a:r>
                      <a:r>
                        <a:rPr lang="en-US" sz="4000" baseline="-25000" dirty="0" smtClean="0"/>
                        <a:t>1</a:t>
                      </a:r>
                      <a:r>
                        <a:rPr lang="en-US" sz="4000" dirty="0" smtClean="0"/>
                        <a:t> : </a:t>
                      </a:r>
                      <a:r>
                        <a:rPr lang="en-US" sz="4000" dirty="0" smtClean="0">
                          <a:sym typeface="Symbol"/>
                        </a:rPr>
                        <a:t> &lt; </a:t>
                      </a:r>
                      <a:r>
                        <a:rPr lang="en-US" sz="4000" baseline="-25000" dirty="0" smtClean="0"/>
                        <a:t>0</a:t>
                      </a:r>
                      <a:r>
                        <a:rPr lang="en-US" sz="4000" dirty="0" smtClean="0"/>
                        <a:t>  </a:t>
                      </a:r>
                    </a:p>
                    <a:p>
                      <a:endParaRPr lang="en-US" dirty="0" smtClean="0"/>
                    </a:p>
                    <a:p>
                      <a:endParaRPr lang="en-US" dirty="0"/>
                    </a:p>
                  </a:txBody>
                  <a:tcPr>
                    <a:solidFill>
                      <a:srgbClr val="00B050"/>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44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4400" dirty="0" smtClean="0"/>
                        <a:t>One tailed – Left</a:t>
                      </a:r>
                      <a:r>
                        <a:rPr lang="en-US" sz="4400" baseline="0" dirty="0" smtClean="0"/>
                        <a:t> </a:t>
                      </a:r>
                      <a:r>
                        <a:rPr lang="en-US" sz="4400" dirty="0" smtClean="0"/>
                        <a:t> tailed </a:t>
                      </a:r>
                    </a:p>
                    <a:p>
                      <a:endParaRPr lang="en-US" sz="4400" dirty="0"/>
                    </a:p>
                  </a:txBody>
                  <a:tcPr>
                    <a:solidFill>
                      <a:srgbClr val="00B050"/>
                    </a:solidFill>
                  </a:tcPr>
                </a:tc>
              </a:tr>
            </a:tbl>
          </a:graphicData>
        </a:graphic>
      </p:graphicFrame>
      <p:sp>
        <p:nvSpPr>
          <p:cNvPr id="6" name="Date Placeholder 5"/>
          <p:cNvSpPr>
            <a:spLocks noGrp="1"/>
          </p:cNvSpPr>
          <p:nvPr>
            <p:ph type="dt" sz="half" idx="10"/>
          </p:nvPr>
        </p:nvSpPr>
        <p:spPr/>
        <p:txBody>
          <a:bodyPr/>
          <a:lstStyle/>
          <a:p>
            <a:fld id="{3099D7E1-FCA9-4B02-8D70-D0CA558B3E95}" type="datetime1">
              <a:rPr lang="en-US" smtClean="0"/>
              <a:pPr/>
              <a:t>6/4/2021</a:t>
            </a:fld>
            <a:endParaRPr lang="en-US"/>
          </a:p>
        </p:txBody>
      </p:sp>
      <p:sp>
        <p:nvSpPr>
          <p:cNvPr id="7" name="Slide Number Placeholder 6"/>
          <p:cNvSpPr>
            <a:spLocks noGrp="1"/>
          </p:cNvSpPr>
          <p:nvPr>
            <p:ph type="sldNum" sz="quarter" idx="12"/>
          </p:nvPr>
        </p:nvSpPr>
        <p:spPr/>
        <p:txBody>
          <a:bodyPr/>
          <a:lstStyle/>
          <a:p>
            <a:fld id="{1AD39708-7657-4224-B82A-8087A922D4A1}" type="slidenum">
              <a:rPr lang="en-US" smtClean="0"/>
              <a:pPr/>
              <a:t>5</a:t>
            </a:fld>
            <a:endParaRPr lang="en-US"/>
          </a:p>
        </p:txBody>
      </p:sp>
      <p:sp>
        <p:nvSpPr>
          <p:cNvPr id="8" name="Footer Placeholder 7"/>
          <p:cNvSpPr>
            <a:spLocks noGrp="1"/>
          </p:cNvSpPr>
          <p:nvPr>
            <p:ph type="ftr" sz="quarter" idx="11"/>
          </p:nvPr>
        </p:nvSpPr>
        <p:spPr/>
        <p:txBody>
          <a:bodyPr/>
          <a:lstStyle/>
          <a:p>
            <a:r>
              <a:rPr lang="en-US" smtClean="0"/>
              <a:t>BG's Classes on econometrics </a:t>
            </a:r>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Errors in Hypothesis Testing</a:t>
            </a:r>
            <a:endParaRPr lang="en-US" sz="4000" dirty="0"/>
          </a:p>
        </p:txBody>
      </p:sp>
      <p:sp>
        <p:nvSpPr>
          <p:cNvPr id="3" name="Content Placeholder 2"/>
          <p:cNvSpPr>
            <a:spLocks noGrp="1"/>
          </p:cNvSpPr>
          <p:nvPr>
            <p:ph idx="1"/>
          </p:nvPr>
        </p:nvSpPr>
        <p:spPr>
          <a:xfrm>
            <a:off x="457200" y="1295400"/>
            <a:ext cx="8229600" cy="5257800"/>
          </a:xfrm>
        </p:spPr>
        <p:txBody>
          <a:bodyPr/>
          <a:lstStyle/>
          <a:p>
            <a:pPr algn="just">
              <a:buNone/>
            </a:pPr>
            <a:r>
              <a:rPr lang="en-US" dirty="0" smtClean="0"/>
              <a:t>In hypothesis testing, the decision to accept or reject of null hypothesis is taken on the basis of the sample result. The decision taken in this way may not be correct always. Thus Errors  arise.</a:t>
            </a:r>
          </a:p>
          <a:p>
            <a:pPr algn="just">
              <a:buNone/>
            </a:pPr>
            <a:r>
              <a:rPr lang="en-US" dirty="0" smtClean="0"/>
              <a:t>There are 4 possibilities when a statistical hypothesis is tested </a:t>
            </a:r>
            <a:endParaRPr lang="en-US" dirty="0"/>
          </a:p>
        </p:txBody>
      </p:sp>
      <p:sp>
        <p:nvSpPr>
          <p:cNvPr id="4" name="Date Placeholder 3"/>
          <p:cNvSpPr>
            <a:spLocks noGrp="1"/>
          </p:cNvSpPr>
          <p:nvPr>
            <p:ph type="dt" sz="half" idx="10"/>
          </p:nvPr>
        </p:nvSpPr>
        <p:spPr/>
        <p:txBody>
          <a:bodyPr/>
          <a:lstStyle/>
          <a:p>
            <a:fld id="{A00711AB-5700-4323-B581-A133AC16680D}" type="datetime1">
              <a:rPr lang="en-US" smtClean="0"/>
              <a:pPr/>
              <a:t>6/4/2021</a:t>
            </a:fld>
            <a:endParaRPr lang="en-US"/>
          </a:p>
        </p:txBody>
      </p:sp>
      <p:sp>
        <p:nvSpPr>
          <p:cNvPr id="5" name="Slide Number Placeholder 4"/>
          <p:cNvSpPr>
            <a:spLocks noGrp="1"/>
          </p:cNvSpPr>
          <p:nvPr>
            <p:ph type="sldNum" sz="quarter" idx="12"/>
          </p:nvPr>
        </p:nvSpPr>
        <p:spPr/>
        <p:txBody>
          <a:bodyPr/>
          <a:lstStyle/>
          <a:p>
            <a:fld id="{1AD39708-7657-4224-B82A-8087A922D4A1}" type="slidenum">
              <a:rPr lang="en-US" smtClean="0"/>
              <a:pPr/>
              <a:t>6</a:t>
            </a:fld>
            <a:endParaRPr lang="en-US"/>
          </a:p>
        </p:txBody>
      </p:sp>
      <p:sp>
        <p:nvSpPr>
          <p:cNvPr id="6" name="Footer Placeholder 5"/>
          <p:cNvSpPr>
            <a:spLocks noGrp="1"/>
          </p:cNvSpPr>
          <p:nvPr>
            <p:ph type="ftr" sz="quarter" idx="11"/>
          </p:nvPr>
        </p:nvSpPr>
        <p:spPr/>
        <p:txBody>
          <a:bodyPr/>
          <a:lstStyle/>
          <a:p>
            <a:r>
              <a:rPr lang="en-US" smtClean="0"/>
              <a:t>BG's Classes on econometrics </a:t>
            </a:r>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228600" y="457199"/>
          <a:ext cx="8763000" cy="5617874"/>
        </p:xfrm>
        <a:graphic>
          <a:graphicData uri="http://schemas.openxmlformats.org/drawingml/2006/table">
            <a:tbl>
              <a:tblPr firstRow="1" bandRow="1">
                <a:tableStyleId>{00A15C55-8517-42AA-B614-E9B94910E393}</a:tableStyleId>
              </a:tblPr>
              <a:tblGrid>
                <a:gridCol w="5867400"/>
                <a:gridCol w="2895600"/>
              </a:tblGrid>
              <a:tr h="1137314">
                <a:tc>
                  <a:txBody>
                    <a:bodyPr/>
                    <a:lstStyle/>
                    <a:p>
                      <a:endParaRPr lang="en-US" sz="2800" b="1" dirty="0" smtClean="0">
                        <a:solidFill>
                          <a:schemeClr val="tx1"/>
                        </a:solidFill>
                      </a:endParaRPr>
                    </a:p>
                    <a:p>
                      <a:r>
                        <a:rPr lang="en-US" sz="2800" b="1" dirty="0" smtClean="0">
                          <a:solidFill>
                            <a:schemeClr val="tx1"/>
                          </a:solidFill>
                        </a:rPr>
                        <a:t>Reject</a:t>
                      </a:r>
                      <a:r>
                        <a:rPr lang="en-US" sz="2800" b="1" baseline="0" dirty="0" smtClean="0">
                          <a:solidFill>
                            <a:schemeClr val="tx1"/>
                          </a:solidFill>
                        </a:rPr>
                        <a:t>  </a:t>
                      </a:r>
                      <a:r>
                        <a:rPr lang="en-US" sz="2400" b="1" kern="1200" dirty="0" smtClean="0">
                          <a:solidFill>
                            <a:srgbClr val="FF0000"/>
                          </a:solidFill>
                          <a:latin typeface="+mn-lt"/>
                          <a:ea typeface="+mn-ea"/>
                          <a:cs typeface="+mn-cs"/>
                        </a:rPr>
                        <a:t>H</a:t>
                      </a:r>
                      <a:r>
                        <a:rPr lang="en-US" sz="2400" b="1" kern="1200" baseline="-25000" dirty="0" smtClean="0">
                          <a:solidFill>
                            <a:srgbClr val="FF0000"/>
                          </a:solidFill>
                          <a:latin typeface="+mn-lt"/>
                          <a:ea typeface="+mn-ea"/>
                          <a:cs typeface="+mn-cs"/>
                        </a:rPr>
                        <a:t>0 </a:t>
                      </a:r>
                      <a:r>
                        <a:rPr lang="en-US" sz="2800" b="1" baseline="0" dirty="0" smtClean="0">
                          <a:solidFill>
                            <a:schemeClr val="tx1"/>
                          </a:solidFill>
                        </a:rPr>
                        <a:t> when it is actually true </a:t>
                      </a:r>
                      <a:endParaRPr lang="en-US" sz="2800" b="1" dirty="0">
                        <a:solidFill>
                          <a:schemeClr val="tx1"/>
                        </a:solidFill>
                      </a:endParaRPr>
                    </a:p>
                  </a:txBody>
                  <a:tcPr>
                    <a:blipFill>
                      <a:blip r:embed="rId2"/>
                      <a:tile tx="0" ty="0" sx="100000" sy="100000" flip="none" algn="tl"/>
                    </a:blipFill>
                  </a:tcPr>
                </a:tc>
                <a:tc>
                  <a:txBody>
                    <a:bodyPr/>
                    <a:lstStyle/>
                    <a:p>
                      <a:endParaRPr lang="en-US" dirty="0" smtClean="0"/>
                    </a:p>
                    <a:p>
                      <a:endParaRPr lang="en-US" dirty="0" smtClean="0"/>
                    </a:p>
                    <a:p>
                      <a:r>
                        <a:rPr lang="en-US" sz="2800" dirty="0" smtClean="0">
                          <a:solidFill>
                            <a:srgbClr val="C00000"/>
                          </a:solidFill>
                        </a:rPr>
                        <a:t>Type I error(</a:t>
                      </a:r>
                      <a:r>
                        <a:rPr lang="en-US" sz="2800" dirty="0" smtClean="0">
                          <a:solidFill>
                            <a:srgbClr val="C00000"/>
                          </a:solidFill>
                          <a:sym typeface="Symbol"/>
                        </a:rPr>
                        <a:t></a:t>
                      </a:r>
                      <a:r>
                        <a:rPr lang="en-US" sz="2800" dirty="0" smtClean="0">
                          <a:solidFill>
                            <a:srgbClr val="C00000"/>
                          </a:solidFill>
                        </a:rPr>
                        <a:t>)</a:t>
                      </a:r>
                      <a:endParaRPr lang="en-US" sz="2800" dirty="0">
                        <a:solidFill>
                          <a:srgbClr val="C00000"/>
                        </a:solidFill>
                      </a:endParaRPr>
                    </a:p>
                  </a:txBody>
                  <a:tcPr>
                    <a:blipFill>
                      <a:blip r:embed="rId2"/>
                      <a:tile tx="0" ty="0" sx="100000" sy="100000" flip="none" algn="tl"/>
                    </a:blipFill>
                  </a:tcPr>
                </a:tc>
              </a:tr>
              <a:tr h="145348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2800" b="1"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2800" b="1" kern="1200" dirty="0" smtClean="0">
                          <a:solidFill>
                            <a:schemeClr val="tx1"/>
                          </a:solidFill>
                          <a:latin typeface="+mn-lt"/>
                          <a:ea typeface="+mn-ea"/>
                          <a:cs typeface="+mn-cs"/>
                        </a:rPr>
                        <a:t>Accept</a:t>
                      </a:r>
                      <a:r>
                        <a:rPr lang="en-US" sz="2800" b="1" kern="1200" baseline="0" dirty="0" smtClean="0">
                          <a:solidFill>
                            <a:srgbClr val="FF0000"/>
                          </a:solidFill>
                          <a:latin typeface="+mn-lt"/>
                          <a:ea typeface="+mn-ea"/>
                          <a:cs typeface="+mn-cs"/>
                        </a:rPr>
                        <a:t> </a:t>
                      </a:r>
                      <a:r>
                        <a:rPr lang="en-US" sz="2800" b="1" kern="1200" dirty="0" smtClean="0">
                          <a:solidFill>
                            <a:srgbClr val="FF0000"/>
                          </a:solidFill>
                          <a:latin typeface="+mn-lt"/>
                          <a:ea typeface="+mn-ea"/>
                          <a:cs typeface="+mn-cs"/>
                        </a:rPr>
                        <a:t>H</a:t>
                      </a:r>
                      <a:r>
                        <a:rPr lang="en-US" sz="2800" b="1" kern="1200" baseline="-25000" dirty="0" smtClean="0">
                          <a:solidFill>
                            <a:srgbClr val="FF0000"/>
                          </a:solidFill>
                          <a:latin typeface="+mn-lt"/>
                          <a:ea typeface="+mn-ea"/>
                          <a:cs typeface="+mn-cs"/>
                        </a:rPr>
                        <a:t>0 </a:t>
                      </a:r>
                      <a:r>
                        <a:rPr lang="en-US" sz="3200" b="1" baseline="0" dirty="0" smtClean="0">
                          <a:solidFill>
                            <a:schemeClr val="tx1"/>
                          </a:solidFill>
                        </a:rPr>
                        <a:t>when it is actually false </a:t>
                      </a:r>
                      <a:endParaRPr lang="en-US" sz="3200" b="1" dirty="0" smtClean="0">
                        <a:solidFill>
                          <a:schemeClr val="tx1"/>
                        </a:solidFill>
                      </a:endParaRPr>
                    </a:p>
                    <a:p>
                      <a:endParaRPr lang="en-US" b="1" dirty="0"/>
                    </a:p>
                  </a:txBody>
                  <a:tcPr>
                    <a:blipFill>
                      <a:blip r:embed="rId2"/>
                      <a:tile tx="0" ty="0" sx="100000" sy="100000" flip="none" algn="tl"/>
                    </a:blip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3200" dirty="0" smtClean="0">
                        <a:solidFill>
                          <a:srgbClr val="C00000"/>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3200" dirty="0" smtClean="0">
                          <a:solidFill>
                            <a:srgbClr val="C00000"/>
                          </a:solidFill>
                        </a:rPr>
                        <a:t>Type II   error</a:t>
                      </a:r>
                      <a:r>
                        <a:rPr lang="en-US" sz="2800" dirty="0" smtClean="0">
                          <a:solidFill>
                            <a:srgbClr val="C00000"/>
                          </a:solidFill>
                        </a:rPr>
                        <a:t>(</a:t>
                      </a:r>
                      <a:r>
                        <a:rPr lang="en-US" sz="2800" dirty="0" smtClean="0">
                          <a:solidFill>
                            <a:srgbClr val="C00000"/>
                          </a:solidFill>
                          <a:sym typeface="Symbol"/>
                        </a:rPr>
                        <a:t></a:t>
                      </a:r>
                      <a:r>
                        <a:rPr lang="en-US" sz="2800" dirty="0" smtClean="0">
                          <a:solidFill>
                            <a:srgbClr val="C00000"/>
                          </a:solidFill>
                        </a:rPr>
                        <a:t>)            </a:t>
                      </a:r>
                    </a:p>
                    <a:p>
                      <a:endParaRPr lang="en-US" sz="3600" dirty="0"/>
                    </a:p>
                  </a:txBody>
                  <a:tcPr>
                    <a:blipFill>
                      <a:blip r:embed="rId2"/>
                      <a:tile tx="0" ty="0" sx="100000" sy="100000" flip="none" algn="tl"/>
                    </a:blipFill>
                  </a:tcPr>
                </a:tc>
              </a:tr>
              <a:tr h="139320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2800" b="1"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2800" b="1" kern="1200" dirty="0" smtClean="0">
                          <a:solidFill>
                            <a:schemeClr val="tx1"/>
                          </a:solidFill>
                          <a:latin typeface="+mn-lt"/>
                          <a:ea typeface="+mn-ea"/>
                          <a:cs typeface="+mn-cs"/>
                        </a:rPr>
                        <a:t>Accept</a:t>
                      </a:r>
                      <a:r>
                        <a:rPr lang="en-US" sz="2800" b="1" kern="1200" baseline="0" dirty="0" smtClean="0">
                          <a:solidFill>
                            <a:srgbClr val="FF0000"/>
                          </a:solidFill>
                          <a:latin typeface="+mn-lt"/>
                          <a:ea typeface="+mn-ea"/>
                          <a:cs typeface="+mn-cs"/>
                        </a:rPr>
                        <a:t> </a:t>
                      </a:r>
                      <a:r>
                        <a:rPr lang="en-US" sz="2800" b="1" kern="1200" dirty="0" smtClean="0">
                          <a:solidFill>
                            <a:srgbClr val="FF0000"/>
                          </a:solidFill>
                          <a:latin typeface="+mn-lt"/>
                          <a:ea typeface="+mn-ea"/>
                          <a:cs typeface="+mn-cs"/>
                        </a:rPr>
                        <a:t>H</a:t>
                      </a:r>
                      <a:r>
                        <a:rPr lang="en-US" sz="2800" b="1" kern="1200" baseline="-25000" dirty="0" smtClean="0">
                          <a:solidFill>
                            <a:srgbClr val="FF0000"/>
                          </a:solidFill>
                          <a:latin typeface="+mn-lt"/>
                          <a:ea typeface="+mn-ea"/>
                          <a:cs typeface="+mn-cs"/>
                        </a:rPr>
                        <a:t>0 </a:t>
                      </a:r>
                      <a:r>
                        <a:rPr lang="en-US" sz="3200" b="1" baseline="0" dirty="0" smtClean="0">
                          <a:solidFill>
                            <a:schemeClr val="tx1"/>
                          </a:solidFill>
                        </a:rPr>
                        <a:t>when it is actually true </a:t>
                      </a:r>
                      <a:endParaRPr lang="en-US" sz="3200" b="1" dirty="0" smtClean="0">
                        <a:solidFill>
                          <a:schemeClr val="tx1"/>
                        </a:solidFill>
                      </a:endParaRPr>
                    </a:p>
                    <a:p>
                      <a:endParaRPr lang="en-US" sz="3200" b="1" dirty="0"/>
                    </a:p>
                  </a:txBody>
                  <a:tcPr>
                    <a:blipFill>
                      <a:blip r:embed="rId2"/>
                      <a:tile tx="0" ty="0" sx="100000" sy="100000" flip="none" algn="tl"/>
                    </a:blipFill>
                  </a:tcPr>
                </a:tc>
                <a:tc>
                  <a:txBody>
                    <a:bodyPr/>
                    <a:lstStyle/>
                    <a:p>
                      <a:endParaRPr lang="en-US" sz="3600" dirty="0" smtClean="0">
                        <a:solidFill>
                          <a:srgbClr val="00B050"/>
                        </a:solidFill>
                      </a:endParaRPr>
                    </a:p>
                    <a:p>
                      <a:r>
                        <a:rPr lang="en-US" sz="2400" dirty="0" smtClean="0">
                          <a:solidFill>
                            <a:srgbClr val="00B050"/>
                          </a:solidFill>
                        </a:rPr>
                        <a:t>No error</a:t>
                      </a:r>
                      <a:endParaRPr lang="en-US" sz="2400" dirty="0">
                        <a:solidFill>
                          <a:srgbClr val="00B050"/>
                        </a:solidFill>
                      </a:endParaRPr>
                    </a:p>
                  </a:txBody>
                  <a:tcPr>
                    <a:blipFill>
                      <a:blip r:embed="rId2"/>
                      <a:tile tx="0" ty="0" sx="100000" sy="100000" flip="none" algn="tl"/>
                    </a:blipFill>
                  </a:tcPr>
                </a:tc>
              </a:tr>
              <a:tr h="127947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2800" b="1" dirty="0" smtClean="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2800" b="1" dirty="0" smtClean="0">
                          <a:solidFill>
                            <a:schemeClr val="tx1"/>
                          </a:solidFill>
                        </a:rPr>
                        <a:t>Reject</a:t>
                      </a:r>
                      <a:r>
                        <a:rPr lang="en-US" sz="2800" b="1" baseline="0" dirty="0" smtClean="0">
                          <a:solidFill>
                            <a:schemeClr val="tx1"/>
                          </a:solidFill>
                        </a:rPr>
                        <a:t>  </a:t>
                      </a:r>
                      <a:r>
                        <a:rPr lang="en-US" sz="2400" b="1" kern="1200" dirty="0" smtClean="0">
                          <a:solidFill>
                            <a:srgbClr val="FF0000"/>
                          </a:solidFill>
                          <a:latin typeface="+mn-lt"/>
                          <a:ea typeface="+mn-ea"/>
                          <a:cs typeface="+mn-cs"/>
                        </a:rPr>
                        <a:t>H</a:t>
                      </a:r>
                      <a:r>
                        <a:rPr lang="en-US" sz="2400" b="1" kern="1200" baseline="-25000" dirty="0" smtClean="0">
                          <a:solidFill>
                            <a:srgbClr val="FF0000"/>
                          </a:solidFill>
                          <a:latin typeface="+mn-lt"/>
                          <a:ea typeface="+mn-ea"/>
                          <a:cs typeface="+mn-cs"/>
                        </a:rPr>
                        <a:t>0 </a:t>
                      </a:r>
                      <a:r>
                        <a:rPr lang="en-US" sz="2800" b="1" baseline="0" dirty="0" smtClean="0">
                          <a:solidFill>
                            <a:schemeClr val="tx1"/>
                          </a:solidFill>
                        </a:rPr>
                        <a:t> when it is actually false </a:t>
                      </a:r>
                      <a:endParaRPr lang="en-US" sz="2800" b="1" dirty="0" smtClean="0">
                        <a:solidFill>
                          <a:schemeClr val="tx1"/>
                        </a:solidFill>
                      </a:endParaRPr>
                    </a:p>
                    <a:p>
                      <a:endParaRPr lang="en-US" sz="2800" b="1" dirty="0"/>
                    </a:p>
                  </a:txBody>
                  <a:tcPr>
                    <a:blipFill>
                      <a:blip r:embed="rId2"/>
                      <a:tile tx="0" ty="0" sx="100000" sy="100000" flip="none" algn="tl"/>
                    </a:blipFill>
                  </a:tcPr>
                </a:tc>
                <a:tc>
                  <a:txBody>
                    <a:bodyPr/>
                    <a:lstStyle/>
                    <a:p>
                      <a:endParaRPr lang="en-US" sz="2400" dirty="0" smtClean="0">
                        <a:solidFill>
                          <a:srgbClr val="00B050"/>
                        </a:solidFill>
                      </a:endParaRPr>
                    </a:p>
                    <a:p>
                      <a:r>
                        <a:rPr lang="en-US" sz="2400" dirty="0" smtClean="0">
                          <a:solidFill>
                            <a:srgbClr val="00B050"/>
                          </a:solidFill>
                        </a:rPr>
                        <a:t>No error </a:t>
                      </a:r>
                      <a:endParaRPr lang="en-US" sz="2400" dirty="0">
                        <a:solidFill>
                          <a:srgbClr val="00B050"/>
                        </a:solidFill>
                      </a:endParaRPr>
                    </a:p>
                  </a:txBody>
                  <a:tcPr>
                    <a:blipFill>
                      <a:blip r:embed="rId2"/>
                      <a:tile tx="0" ty="0" sx="100000" sy="100000" flip="none" algn="tl"/>
                    </a:blipFill>
                  </a:tcPr>
                </a:tc>
              </a:tr>
            </a:tbl>
          </a:graphicData>
        </a:graphic>
      </p:graphicFrame>
      <p:sp>
        <p:nvSpPr>
          <p:cNvPr id="5" name="Date Placeholder 4"/>
          <p:cNvSpPr>
            <a:spLocks noGrp="1"/>
          </p:cNvSpPr>
          <p:nvPr>
            <p:ph type="dt" sz="half" idx="10"/>
          </p:nvPr>
        </p:nvSpPr>
        <p:spPr/>
        <p:txBody>
          <a:bodyPr/>
          <a:lstStyle/>
          <a:p>
            <a:fld id="{6AE67C12-5E0B-4F10-AB8C-B3CF33AB3B5D}" type="datetime1">
              <a:rPr lang="en-US" smtClean="0"/>
              <a:pPr/>
              <a:t>6/4/2021</a:t>
            </a:fld>
            <a:endParaRPr lang="en-US"/>
          </a:p>
        </p:txBody>
      </p:sp>
      <p:sp>
        <p:nvSpPr>
          <p:cNvPr id="6" name="Slide Number Placeholder 5"/>
          <p:cNvSpPr>
            <a:spLocks noGrp="1"/>
          </p:cNvSpPr>
          <p:nvPr>
            <p:ph type="sldNum" sz="quarter" idx="12"/>
          </p:nvPr>
        </p:nvSpPr>
        <p:spPr/>
        <p:txBody>
          <a:bodyPr/>
          <a:lstStyle/>
          <a:p>
            <a:fld id="{1AD39708-7657-4224-B82A-8087A922D4A1}" type="slidenum">
              <a:rPr lang="en-US" smtClean="0"/>
              <a:pPr/>
              <a:t>7</a:t>
            </a:fld>
            <a:endParaRPr lang="en-US"/>
          </a:p>
        </p:txBody>
      </p:sp>
      <p:sp>
        <p:nvSpPr>
          <p:cNvPr id="7" name="Footer Placeholder 6"/>
          <p:cNvSpPr>
            <a:spLocks noGrp="1"/>
          </p:cNvSpPr>
          <p:nvPr>
            <p:ph type="ftr" sz="quarter" idx="11"/>
          </p:nvPr>
        </p:nvSpPr>
        <p:spPr/>
        <p:txBody>
          <a:bodyPr/>
          <a:lstStyle/>
          <a:p>
            <a:r>
              <a:rPr lang="en-US" smtClean="0"/>
              <a:t>BG's Classes on econometrics </a:t>
            </a:r>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Type I and Type II errors </a:t>
            </a:r>
            <a:endParaRPr lang="en-US" sz="3200" dirty="0"/>
          </a:p>
        </p:txBody>
      </p:sp>
      <p:graphicFrame>
        <p:nvGraphicFramePr>
          <p:cNvPr id="4" name="Content Placeholder 3"/>
          <p:cNvGraphicFramePr>
            <a:graphicFrameLocks noGrp="1"/>
          </p:cNvGraphicFramePr>
          <p:nvPr>
            <p:ph idx="1"/>
          </p:nvPr>
        </p:nvGraphicFramePr>
        <p:xfrm>
          <a:off x="381000" y="1295400"/>
          <a:ext cx="8305800" cy="4389120"/>
        </p:xfrm>
        <a:graphic>
          <a:graphicData uri="http://schemas.openxmlformats.org/drawingml/2006/table">
            <a:tbl>
              <a:tblPr firstRow="1" bandRow="1">
                <a:tableStyleId>{5C22544A-7EE6-4342-B048-85BDC9FD1C3A}</a:tableStyleId>
              </a:tblPr>
              <a:tblGrid>
                <a:gridCol w="2768600"/>
                <a:gridCol w="2768600"/>
                <a:gridCol w="2768600"/>
              </a:tblGrid>
              <a:tr h="1447800">
                <a:tc>
                  <a:txBody>
                    <a:bodyPr/>
                    <a:lstStyle/>
                    <a:p>
                      <a:endParaRPr lang="en-US" sz="3200" dirty="0">
                        <a:solidFill>
                          <a:srgbClr val="60AE12"/>
                        </a:solidFill>
                      </a:endParaRPr>
                    </a:p>
                  </a:txBody>
                  <a:tcPr>
                    <a:solidFill>
                      <a:schemeClr val="tx1"/>
                    </a:solidFill>
                  </a:tcPr>
                </a:tc>
                <a:tc>
                  <a:txBody>
                    <a:bodyPr/>
                    <a:lstStyle/>
                    <a:p>
                      <a:r>
                        <a:rPr lang="en-US" sz="4400" dirty="0" smtClean="0">
                          <a:solidFill>
                            <a:srgbClr val="FF3300"/>
                          </a:solidFill>
                        </a:rPr>
                        <a:t>Accept</a:t>
                      </a:r>
                      <a:r>
                        <a:rPr lang="en-US" sz="4400" baseline="0" dirty="0" smtClean="0">
                          <a:solidFill>
                            <a:srgbClr val="FF3300"/>
                          </a:solidFill>
                        </a:rPr>
                        <a:t> </a:t>
                      </a:r>
                      <a:r>
                        <a:rPr lang="en-US" sz="4000" b="1" kern="1200" dirty="0" smtClean="0">
                          <a:solidFill>
                            <a:srgbClr val="000000"/>
                          </a:solidFill>
                          <a:latin typeface="+mn-lt"/>
                          <a:ea typeface="+mn-ea"/>
                          <a:cs typeface="+mn-cs"/>
                        </a:rPr>
                        <a:t>H</a:t>
                      </a:r>
                      <a:r>
                        <a:rPr lang="en-US" sz="4000" b="1" kern="1200" baseline="-25000" dirty="0" smtClean="0">
                          <a:solidFill>
                            <a:srgbClr val="000000"/>
                          </a:solidFill>
                          <a:latin typeface="+mn-lt"/>
                          <a:ea typeface="+mn-ea"/>
                          <a:cs typeface="+mn-cs"/>
                        </a:rPr>
                        <a:t>0</a:t>
                      </a:r>
                      <a:endParaRPr lang="en-US" sz="4400" dirty="0">
                        <a:solidFill>
                          <a:srgbClr val="000000"/>
                        </a:solidFill>
                      </a:endParaRPr>
                    </a:p>
                  </a:txBody>
                  <a:tcPr>
                    <a:blipFill>
                      <a:blip r:embed="rId2"/>
                      <a:tile tx="0" ty="0" sx="100000" sy="100000" flip="none" algn="tl"/>
                    </a:blip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4400" dirty="0" smtClean="0">
                          <a:solidFill>
                            <a:srgbClr val="FF3300"/>
                          </a:solidFill>
                        </a:rPr>
                        <a:t>Reject</a:t>
                      </a:r>
                      <a:r>
                        <a:rPr lang="en-US" sz="4400" baseline="0" dirty="0" smtClean="0">
                          <a:solidFill>
                            <a:srgbClr val="FF3300"/>
                          </a:solidFill>
                        </a:rPr>
                        <a:t> </a:t>
                      </a:r>
                      <a:r>
                        <a:rPr lang="en-US" sz="4000" b="1" kern="1200" dirty="0" smtClean="0">
                          <a:solidFill>
                            <a:srgbClr val="000000"/>
                          </a:solidFill>
                          <a:latin typeface="+mn-lt"/>
                          <a:ea typeface="+mn-ea"/>
                          <a:cs typeface="+mn-cs"/>
                        </a:rPr>
                        <a:t>H</a:t>
                      </a:r>
                      <a:r>
                        <a:rPr lang="en-US" sz="4000" b="1" kern="1200" baseline="-25000" dirty="0" smtClean="0">
                          <a:solidFill>
                            <a:srgbClr val="000000"/>
                          </a:solidFill>
                          <a:latin typeface="+mn-lt"/>
                          <a:ea typeface="+mn-ea"/>
                          <a:cs typeface="+mn-cs"/>
                        </a:rPr>
                        <a:t>0</a:t>
                      </a:r>
                      <a:endParaRPr lang="en-US" sz="4400" dirty="0" smtClean="0">
                        <a:solidFill>
                          <a:srgbClr val="000000"/>
                        </a:solidFill>
                      </a:endParaRPr>
                    </a:p>
                    <a:p>
                      <a:endParaRPr lang="en-US" dirty="0"/>
                    </a:p>
                  </a:txBody>
                  <a:tcPr>
                    <a:blipFill>
                      <a:blip r:embed="rId2"/>
                      <a:tile tx="0" ty="0" sx="100000" sy="100000" flip="none" algn="tl"/>
                    </a:blipFill>
                  </a:tcPr>
                </a:tc>
              </a:tr>
              <a:tr h="14478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4400" b="1" kern="1200" dirty="0" smtClean="0">
                          <a:solidFill>
                            <a:srgbClr val="000000"/>
                          </a:solidFill>
                          <a:latin typeface="+mn-lt"/>
                          <a:ea typeface="+mn-ea"/>
                          <a:cs typeface="+mn-cs"/>
                        </a:rPr>
                        <a:t>H</a:t>
                      </a:r>
                      <a:r>
                        <a:rPr lang="en-US" sz="4400" b="1" kern="1200" baseline="-25000" dirty="0" smtClean="0">
                          <a:solidFill>
                            <a:srgbClr val="000000"/>
                          </a:solidFill>
                          <a:latin typeface="+mn-lt"/>
                          <a:ea typeface="+mn-ea"/>
                          <a:cs typeface="+mn-cs"/>
                        </a:rPr>
                        <a:t>0</a:t>
                      </a:r>
                      <a:r>
                        <a:rPr lang="en-US" sz="4800" b="1" kern="1200" dirty="0" smtClean="0">
                          <a:solidFill>
                            <a:srgbClr val="000000"/>
                          </a:solidFill>
                          <a:latin typeface="+mn-lt"/>
                          <a:ea typeface="+mn-ea"/>
                          <a:cs typeface="+mn-cs"/>
                        </a:rPr>
                        <a:t>is true </a:t>
                      </a:r>
                      <a:endParaRPr lang="en-US" sz="4800" dirty="0" smtClean="0">
                        <a:solidFill>
                          <a:srgbClr val="000000"/>
                        </a:solidFill>
                      </a:endParaRPr>
                    </a:p>
                    <a:p>
                      <a:endParaRPr lang="en-US" sz="4400" dirty="0"/>
                    </a:p>
                  </a:txBody>
                  <a:tcPr>
                    <a:blipFill>
                      <a:blip r:embed="rId2"/>
                      <a:tile tx="0" ty="0" sx="100000" sy="100000" flip="none" algn="tl"/>
                    </a:blipFill>
                  </a:tcPr>
                </a:tc>
                <a:tc>
                  <a:txBody>
                    <a:bodyPr/>
                    <a:lstStyle/>
                    <a:p>
                      <a:r>
                        <a:rPr lang="en-US" sz="4800" dirty="0" smtClean="0">
                          <a:solidFill>
                            <a:srgbClr val="60AE12"/>
                          </a:solidFill>
                        </a:rPr>
                        <a:t>No error </a:t>
                      </a:r>
                      <a:endParaRPr lang="en-US" sz="4800" dirty="0">
                        <a:solidFill>
                          <a:srgbClr val="60AE12"/>
                        </a:solidFill>
                      </a:endParaRPr>
                    </a:p>
                  </a:txBody>
                  <a:tcPr>
                    <a:blipFill>
                      <a:blip r:embed="rId2"/>
                      <a:tile tx="0" ty="0" sx="100000" sy="100000" flip="none" algn="tl"/>
                    </a:blipFill>
                  </a:tcPr>
                </a:tc>
                <a:tc>
                  <a:txBody>
                    <a:bodyPr/>
                    <a:lstStyle/>
                    <a:p>
                      <a:r>
                        <a:rPr lang="en-US" sz="4000" dirty="0" smtClean="0">
                          <a:solidFill>
                            <a:srgbClr val="FF3300"/>
                          </a:solidFill>
                        </a:rPr>
                        <a:t>Type I error </a:t>
                      </a:r>
                      <a:endParaRPr lang="en-US" sz="4000" dirty="0">
                        <a:solidFill>
                          <a:srgbClr val="FF3300"/>
                        </a:solidFill>
                      </a:endParaRPr>
                    </a:p>
                  </a:txBody>
                  <a:tcPr>
                    <a:blipFill>
                      <a:blip r:embed="rId2"/>
                      <a:tile tx="0" ty="0" sx="100000" sy="100000" flip="none" algn="tl"/>
                    </a:blipFill>
                  </a:tcPr>
                </a:tc>
              </a:tr>
              <a:tr h="14478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4400" b="1" kern="1200" dirty="0" smtClean="0">
                          <a:solidFill>
                            <a:srgbClr val="000000"/>
                          </a:solidFill>
                          <a:latin typeface="+mn-lt"/>
                          <a:ea typeface="+mn-ea"/>
                          <a:cs typeface="+mn-cs"/>
                        </a:rPr>
                        <a:t> H</a:t>
                      </a:r>
                      <a:r>
                        <a:rPr lang="en-US" sz="4400" b="1" kern="1200" baseline="-25000" dirty="0" smtClean="0">
                          <a:solidFill>
                            <a:srgbClr val="000000"/>
                          </a:solidFill>
                          <a:latin typeface="+mn-lt"/>
                          <a:ea typeface="+mn-ea"/>
                          <a:cs typeface="+mn-cs"/>
                        </a:rPr>
                        <a:t>0 </a:t>
                      </a:r>
                      <a:r>
                        <a:rPr lang="en-US" sz="4800" b="1" kern="1200" dirty="0" smtClean="0">
                          <a:solidFill>
                            <a:srgbClr val="000000"/>
                          </a:solidFill>
                          <a:latin typeface="+mn-lt"/>
                          <a:ea typeface="+mn-ea"/>
                          <a:cs typeface="+mn-cs"/>
                        </a:rPr>
                        <a:t>is false </a:t>
                      </a:r>
                      <a:endParaRPr lang="en-US" sz="4800" dirty="0" smtClean="0">
                        <a:solidFill>
                          <a:srgbClr val="000000"/>
                        </a:solidFill>
                      </a:endParaRPr>
                    </a:p>
                    <a:p>
                      <a:endParaRPr lang="en-US" dirty="0"/>
                    </a:p>
                  </a:txBody>
                  <a:tcPr>
                    <a:blipFill>
                      <a:blip r:embed="rId2"/>
                      <a:tile tx="0" ty="0" sx="100000" sy="100000" flip="none" algn="tl"/>
                    </a:blipFill>
                  </a:tcPr>
                </a:tc>
                <a:tc>
                  <a:txBody>
                    <a:bodyPr/>
                    <a:lstStyle/>
                    <a:p>
                      <a:r>
                        <a:rPr lang="en-US" sz="4000" dirty="0" smtClean="0">
                          <a:solidFill>
                            <a:srgbClr val="FF0000"/>
                          </a:solidFill>
                        </a:rPr>
                        <a:t>Type II error </a:t>
                      </a:r>
                      <a:endParaRPr lang="en-US" sz="4000" dirty="0">
                        <a:solidFill>
                          <a:srgbClr val="FF0000"/>
                        </a:solidFill>
                      </a:endParaRPr>
                    </a:p>
                  </a:txBody>
                  <a:tcPr>
                    <a:blipFill>
                      <a:blip r:embed="rId2"/>
                      <a:tile tx="0" ty="0" sx="100000" sy="100000" flip="none" algn="tl"/>
                    </a:blipFill>
                  </a:tcPr>
                </a:tc>
                <a:tc>
                  <a:txBody>
                    <a:bodyPr/>
                    <a:lstStyle/>
                    <a:p>
                      <a:r>
                        <a:rPr lang="en-US" sz="4400" dirty="0" smtClean="0">
                          <a:solidFill>
                            <a:srgbClr val="60AE12"/>
                          </a:solidFill>
                        </a:rPr>
                        <a:t>No error </a:t>
                      </a:r>
                      <a:endParaRPr lang="en-US" sz="4400" dirty="0">
                        <a:solidFill>
                          <a:srgbClr val="60AE12"/>
                        </a:solidFill>
                      </a:endParaRPr>
                    </a:p>
                  </a:txBody>
                  <a:tcPr>
                    <a:blipFill>
                      <a:blip r:embed="rId2"/>
                      <a:tile tx="0" ty="0" sx="100000" sy="100000" flip="none" algn="tl"/>
                    </a:blipFill>
                  </a:tcPr>
                </a:tc>
              </a:tr>
            </a:tbl>
          </a:graphicData>
        </a:graphic>
      </p:graphicFrame>
      <p:sp>
        <p:nvSpPr>
          <p:cNvPr id="5" name="Date Placeholder 4"/>
          <p:cNvSpPr>
            <a:spLocks noGrp="1"/>
          </p:cNvSpPr>
          <p:nvPr>
            <p:ph type="dt" sz="half" idx="10"/>
          </p:nvPr>
        </p:nvSpPr>
        <p:spPr/>
        <p:txBody>
          <a:bodyPr/>
          <a:lstStyle/>
          <a:p>
            <a:fld id="{FD01385B-9407-4EBD-B176-9D4C7C136E7F}" type="datetime1">
              <a:rPr lang="en-US" smtClean="0"/>
              <a:pPr/>
              <a:t>6/4/2021</a:t>
            </a:fld>
            <a:endParaRPr lang="en-US"/>
          </a:p>
        </p:txBody>
      </p:sp>
      <p:sp>
        <p:nvSpPr>
          <p:cNvPr id="6" name="Slide Number Placeholder 5"/>
          <p:cNvSpPr>
            <a:spLocks noGrp="1"/>
          </p:cNvSpPr>
          <p:nvPr>
            <p:ph type="sldNum" sz="quarter" idx="12"/>
          </p:nvPr>
        </p:nvSpPr>
        <p:spPr/>
        <p:txBody>
          <a:bodyPr/>
          <a:lstStyle/>
          <a:p>
            <a:fld id="{1AD39708-7657-4224-B82A-8087A922D4A1}" type="slidenum">
              <a:rPr lang="en-US" smtClean="0"/>
              <a:pPr/>
              <a:t>8</a:t>
            </a:fld>
            <a:endParaRPr lang="en-US"/>
          </a:p>
        </p:txBody>
      </p:sp>
      <p:sp>
        <p:nvSpPr>
          <p:cNvPr id="7" name="Footer Placeholder 6"/>
          <p:cNvSpPr>
            <a:spLocks noGrp="1"/>
          </p:cNvSpPr>
          <p:nvPr>
            <p:ph type="ftr" sz="quarter" idx="11"/>
          </p:nvPr>
        </p:nvSpPr>
        <p:spPr/>
        <p:txBody>
          <a:bodyPr/>
          <a:lstStyle/>
          <a:p>
            <a:r>
              <a:rPr lang="en-US" smtClean="0"/>
              <a:t>BG's Classes on econometrics </a:t>
            </a:r>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C000"/>
          </a:solidFill>
        </p:spPr>
        <p:txBody>
          <a:bodyPr>
            <a:normAutofit/>
          </a:bodyPr>
          <a:lstStyle/>
          <a:p>
            <a:r>
              <a:rPr lang="en-US" sz="3200" dirty="0" smtClean="0"/>
              <a:t>LEVEL OF SINGNIFICANCE </a:t>
            </a:r>
            <a:endParaRPr lang="en-US" sz="3200" dirty="0"/>
          </a:p>
        </p:txBody>
      </p:sp>
      <p:sp>
        <p:nvSpPr>
          <p:cNvPr id="3" name="Content Placeholder 2"/>
          <p:cNvSpPr>
            <a:spLocks noGrp="1"/>
          </p:cNvSpPr>
          <p:nvPr>
            <p:ph idx="1"/>
          </p:nvPr>
        </p:nvSpPr>
        <p:spPr/>
        <p:txBody>
          <a:bodyPr>
            <a:normAutofit lnSpcReduction="10000"/>
          </a:bodyPr>
          <a:lstStyle/>
          <a:p>
            <a:r>
              <a:rPr lang="en-US" dirty="0" smtClean="0"/>
              <a:t>The probability of rejecting a null hypothesis when it is actually true is called the level of significance.</a:t>
            </a:r>
          </a:p>
          <a:p>
            <a:r>
              <a:rPr lang="en-US" dirty="0" smtClean="0"/>
              <a:t>It is denoted by </a:t>
            </a:r>
            <a:r>
              <a:rPr lang="en-US" dirty="0" smtClean="0">
                <a:sym typeface="Symbol"/>
              </a:rPr>
              <a:t>.</a:t>
            </a:r>
          </a:p>
          <a:p>
            <a:r>
              <a:rPr lang="en-US" dirty="0" smtClean="0">
                <a:sym typeface="Symbol"/>
              </a:rPr>
              <a:t>It is written as P(Reject</a:t>
            </a:r>
            <a:r>
              <a:rPr lang="en-US" b="1" dirty="0" smtClean="0">
                <a:solidFill>
                  <a:srgbClr val="000000"/>
                </a:solidFill>
              </a:rPr>
              <a:t>H</a:t>
            </a:r>
            <a:r>
              <a:rPr lang="en-US" b="1" baseline="-25000" dirty="0" smtClean="0">
                <a:solidFill>
                  <a:srgbClr val="000000"/>
                </a:solidFill>
              </a:rPr>
              <a:t>0</a:t>
            </a:r>
            <a:r>
              <a:rPr lang="en-US" dirty="0" smtClean="0">
                <a:sym typeface="Symbol"/>
              </a:rPr>
              <a:t> when it is true</a:t>
            </a:r>
            <a:r>
              <a:rPr lang="en-US" b="1" dirty="0" smtClean="0">
                <a:solidFill>
                  <a:srgbClr val="000000"/>
                </a:solidFill>
                <a:sym typeface="Symbol"/>
              </a:rPr>
              <a:t>)= </a:t>
            </a:r>
            <a:r>
              <a:rPr lang="en-US" sz="3600" dirty="0" smtClean="0">
                <a:sym typeface="Symbol"/>
              </a:rPr>
              <a:t></a:t>
            </a:r>
          </a:p>
          <a:p>
            <a:r>
              <a:rPr lang="en-US" sz="3600" dirty="0" smtClean="0">
                <a:solidFill>
                  <a:srgbClr val="000000"/>
                </a:solidFill>
                <a:sym typeface="Symbol"/>
              </a:rPr>
              <a:t>Level of significance is the size of the type I error. </a:t>
            </a:r>
            <a:endParaRPr lang="en-US" sz="3600" dirty="0" smtClean="0">
              <a:solidFill>
                <a:srgbClr val="000000"/>
              </a:solidFill>
            </a:endParaRPr>
          </a:p>
          <a:p>
            <a:pPr>
              <a:buNone/>
            </a:pPr>
            <a:r>
              <a:rPr lang="en-US" dirty="0" smtClean="0">
                <a:sym typeface="Symbol"/>
              </a:rPr>
              <a:t> </a:t>
            </a:r>
            <a:endParaRPr lang="en-US" dirty="0"/>
          </a:p>
        </p:txBody>
      </p:sp>
      <p:sp>
        <p:nvSpPr>
          <p:cNvPr id="4" name="Date Placeholder 3"/>
          <p:cNvSpPr>
            <a:spLocks noGrp="1"/>
          </p:cNvSpPr>
          <p:nvPr>
            <p:ph type="dt" sz="half" idx="10"/>
          </p:nvPr>
        </p:nvSpPr>
        <p:spPr/>
        <p:txBody>
          <a:bodyPr/>
          <a:lstStyle/>
          <a:p>
            <a:fld id="{F9E96221-FA1C-44CF-A14D-F968F5378260}" type="datetime1">
              <a:rPr lang="en-US" smtClean="0"/>
              <a:pPr/>
              <a:t>6/4/2021</a:t>
            </a:fld>
            <a:endParaRPr lang="en-US"/>
          </a:p>
        </p:txBody>
      </p:sp>
      <p:sp>
        <p:nvSpPr>
          <p:cNvPr id="5" name="Footer Placeholder 4"/>
          <p:cNvSpPr>
            <a:spLocks noGrp="1"/>
          </p:cNvSpPr>
          <p:nvPr>
            <p:ph type="ftr" sz="quarter" idx="11"/>
          </p:nvPr>
        </p:nvSpPr>
        <p:spPr/>
        <p:txBody>
          <a:bodyPr/>
          <a:lstStyle/>
          <a:p>
            <a:r>
              <a:rPr lang="en-US" smtClean="0"/>
              <a:t>BG's Classes on econometrics </a:t>
            </a:r>
            <a:endParaRPr lang="en-US"/>
          </a:p>
        </p:txBody>
      </p:sp>
      <p:sp>
        <p:nvSpPr>
          <p:cNvPr id="6" name="Slide Number Placeholder 5"/>
          <p:cNvSpPr>
            <a:spLocks noGrp="1"/>
          </p:cNvSpPr>
          <p:nvPr>
            <p:ph type="sldNum" sz="quarter" idx="12"/>
          </p:nvPr>
        </p:nvSpPr>
        <p:spPr/>
        <p:txBody>
          <a:bodyPr/>
          <a:lstStyle/>
          <a:p>
            <a:fld id="{1AD39708-7657-4224-B82A-8087A922D4A1}" type="slidenum">
              <a:rPr lang="en-US" smtClean="0"/>
              <a:pPr/>
              <a:t>9</a:t>
            </a:fld>
            <a:endParaRPr lang="en-US"/>
          </a:p>
        </p:txBody>
      </p:sp>
    </p:spTree>
  </p:cSld>
  <p:clrMapOvr>
    <a:masterClrMapping/>
  </p:clrMapOvr>
</p:sld>
</file>

<file path=ppt/theme/theme1.xml><?xml version="1.0" encoding="utf-8"?>
<a:theme xmlns:a="http://schemas.openxmlformats.org/drawingml/2006/main" name="Office Theme">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300</TotalTime>
  <Words>699</Words>
  <Application>Microsoft Office PowerPoint</Application>
  <PresentationFormat>On-screen Show (4:3)</PresentationFormat>
  <Paragraphs>124</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Binod Goswami’s Classes on Econometrics                                                   B.A. Fourth Semester Honours </vt:lpstr>
      <vt:lpstr> Hypothesis- Null and Alternative </vt:lpstr>
      <vt:lpstr> Types of Hypothesis –                                Null hypothesis and Alternative hypothesis </vt:lpstr>
      <vt:lpstr>Types of Hypothesis –                                Null hypothesis and Alternative hypothesis</vt:lpstr>
      <vt:lpstr>Slide 5</vt:lpstr>
      <vt:lpstr>Errors in Hypothesis Testing</vt:lpstr>
      <vt:lpstr>Slide 7</vt:lpstr>
      <vt:lpstr>Type I and Type II errors </vt:lpstr>
      <vt:lpstr>LEVEL OF SINGNIFICANCE </vt:lpstr>
      <vt:lpstr>Slide 10</vt:lpstr>
      <vt:lpstr>DEGRREES OF FREEDOM(d.f.)</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Binod Goswami’s Classes on Econometrics B.A. Fourth Semester Honours </dc:title>
  <dc:creator>Shivani Studio</dc:creator>
  <cp:lastModifiedBy>Shivani Studio</cp:lastModifiedBy>
  <cp:revision>31</cp:revision>
  <dcterms:created xsi:type="dcterms:W3CDTF">2021-05-23T16:56:15Z</dcterms:created>
  <dcterms:modified xsi:type="dcterms:W3CDTF">2021-06-04T08:30:49Z</dcterms:modified>
</cp:coreProperties>
</file>