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91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792162"/>
          </a:xfrm>
        </p:spPr>
        <p:txBody>
          <a:bodyPr>
            <a:normAutofit/>
          </a:bodyPr>
          <a:lstStyle/>
          <a:p>
            <a:r>
              <a:rPr lang="en-US" sz="2400" dirty="0" smtClean="0">
                <a:latin typeface="Arial" pitchFamily="34" charset="0"/>
                <a:cs typeface="Arial" pitchFamily="34" charset="0"/>
              </a:rPr>
              <a:t>PART 1 : THEORY 2</a:t>
            </a:r>
            <a:endParaRPr lang="en-US" sz="2400" dirty="0">
              <a:latin typeface="Arial" pitchFamily="34" charset="0"/>
              <a:cs typeface="Arial" pitchFamily="34" charset="0"/>
            </a:endParaRPr>
          </a:p>
        </p:txBody>
      </p:sp>
      <p:sp>
        <p:nvSpPr>
          <p:cNvPr id="7" name="Content Placeholder 6"/>
          <p:cNvSpPr>
            <a:spLocks noGrp="1"/>
          </p:cNvSpPr>
          <p:nvPr>
            <p:ph idx="1"/>
          </p:nvPr>
        </p:nvSpPr>
        <p:spPr>
          <a:xfrm>
            <a:off x="457200" y="1219200"/>
            <a:ext cx="8229600" cy="5257800"/>
          </a:xfrm>
        </p:spPr>
        <p:txBody>
          <a:bodyPr/>
          <a:lstStyle/>
          <a:p>
            <a:r>
              <a:rPr lang="en-US" dirty="0" smtClean="0"/>
              <a:t>Public Goods and their characteristics</a:t>
            </a:r>
          </a:p>
          <a:p>
            <a:r>
              <a:rPr lang="en-US" dirty="0" smtClean="0"/>
              <a:t>Free Rider Problem and Market Failure</a:t>
            </a:r>
          </a:p>
          <a:p>
            <a:r>
              <a:rPr lang="en-US" dirty="0" smtClean="0"/>
              <a:t>Externalities </a:t>
            </a:r>
            <a:r>
              <a:rPr lang="en-US" dirty="0" err="1" smtClean="0"/>
              <a:t>vis</a:t>
            </a:r>
            <a:r>
              <a:rPr lang="en-US" dirty="0" smtClean="0"/>
              <a:t>-a </a:t>
            </a:r>
            <a:r>
              <a:rPr lang="en-US" dirty="0" err="1" smtClean="0"/>
              <a:t>vis</a:t>
            </a:r>
            <a:r>
              <a:rPr lang="en-US" dirty="0" smtClean="0"/>
              <a:t> Public Goods </a:t>
            </a:r>
          </a:p>
          <a:p>
            <a:pPr>
              <a:buNone/>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smtClean="0"/>
              <a:t>The cost to the society of the inefficiency  </a:t>
            </a:r>
            <a:r>
              <a:rPr lang="en-IN" sz="3200" dirty="0" smtClean="0">
                <a:solidFill>
                  <a:srgbClr val="FF0000"/>
                </a:solidFill>
              </a:rPr>
              <a:t>?</a:t>
            </a:r>
            <a:endParaRPr lang="en-US" sz="3200" dirty="0"/>
          </a:p>
        </p:txBody>
      </p:sp>
      <p:sp>
        <p:nvSpPr>
          <p:cNvPr id="3" name="Content Placeholder 2"/>
          <p:cNvSpPr>
            <a:spLocks noGrp="1"/>
          </p:cNvSpPr>
          <p:nvPr>
            <p:ph idx="1"/>
          </p:nvPr>
        </p:nvSpPr>
        <p:spPr/>
        <p:txBody>
          <a:bodyPr/>
          <a:lstStyle/>
          <a:p>
            <a:r>
              <a:rPr lang="en-IN" dirty="0" smtClean="0"/>
              <a:t>When output exceeds OQ* MSC exceeds DD (the marginal benefits to the consumers). </a:t>
            </a:r>
          </a:p>
          <a:p>
            <a:r>
              <a:rPr lang="en-IN" dirty="0" smtClean="0"/>
              <a:t>The aggregate social cost will the lateral summation of the difference between MSC1 and DD for all units of output that exceeds the efficient level OQ*.</a:t>
            </a:r>
          </a:p>
          <a:p>
            <a:r>
              <a:rPr lang="en-IN" dirty="0" smtClean="0"/>
              <a:t>The shaded area in figure 2  represents this.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fontScale="92500" lnSpcReduction="10000"/>
          </a:bodyPr>
          <a:lstStyle/>
          <a:p>
            <a:r>
              <a:rPr lang="en-IN" dirty="0" smtClean="0"/>
              <a:t>Externalities generate long run as well as short run inefficiencies.</a:t>
            </a:r>
          </a:p>
          <a:p>
            <a:r>
              <a:rPr lang="en-IN" dirty="0" smtClean="0"/>
              <a:t>A firm enters into industry when price of the product is above the average cost of production and exists when price falls below </a:t>
            </a:r>
            <a:r>
              <a:rPr lang="en-IN" dirty="0" smtClean="0"/>
              <a:t>the average cost of </a:t>
            </a:r>
            <a:r>
              <a:rPr lang="en-IN" dirty="0" smtClean="0"/>
              <a:t>production.</a:t>
            </a:r>
          </a:p>
          <a:p>
            <a:r>
              <a:rPr lang="en-IN" dirty="0" smtClean="0"/>
              <a:t>In long run price is equal to long run average cost.</a:t>
            </a:r>
          </a:p>
          <a:p>
            <a:r>
              <a:rPr lang="en-IN" dirty="0" smtClean="0"/>
              <a:t>When there is negative externalities average cost of production is less than average social cost. </a:t>
            </a:r>
          </a:p>
          <a:p>
            <a:r>
              <a:rPr lang="en-IN" dirty="0" smtClean="0">
                <a:solidFill>
                  <a:srgbClr val="FF0000"/>
                </a:solidFill>
              </a:rPr>
              <a:t>As a result some firms remain in the industry even when it would be efficient to leave it.  </a:t>
            </a:r>
          </a:p>
          <a:p>
            <a:r>
              <a:rPr lang="en-IN" dirty="0" smtClean="0">
                <a:solidFill>
                  <a:srgbClr val="FF0000"/>
                </a:solidFill>
              </a:rPr>
              <a:t>Thus negative externalities encourage too many firms to remain in </a:t>
            </a:r>
            <a:r>
              <a:rPr lang="en-IN" smtClean="0">
                <a:solidFill>
                  <a:srgbClr val="FF0000"/>
                </a:solidFill>
              </a:rPr>
              <a:t>the industry.</a:t>
            </a:r>
            <a:endParaRPr lang="en-IN" dirty="0" smtClean="0">
              <a:solidFill>
                <a:srgbClr val="FF0000"/>
              </a:solidFill>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700" dirty="0" smtClean="0"/>
              <a:t>Externalities </a:t>
            </a:r>
            <a:r>
              <a:rPr lang="en-US" sz="2700" dirty="0" err="1" smtClean="0"/>
              <a:t>vis</a:t>
            </a:r>
            <a:r>
              <a:rPr lang="en-US" sz="2700" dirty="0" smtClean="0"/>
              <a:t>-a </a:t>
            </a:r>
            <a:r>
              <a:rPr lang="en-US" sz="2700" dirty="0" err="1" smtClean="0"/>
              <a:t>vis</a:t>
            </a:r>
            <a:r>
              <a:rPr lang="en-US" sz="2700" dirty="0" smtClean="0"/>
              <a:t> Public Goods </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334000"/>
          </a:xfrm>
        </p:spPr>
        <p:txBody>
          <a:bodyPr>
            <a:normAutofit fontScale="85000" lnSpcReduction="20000"/>
          </a:bodyPr>
          <a:lstStyle/>
          <a:p>
            <a:pPr algn="just"/>
            <a:r>
              <a:rPr lang="en-US" dirty="0" smtClean="0"/>
              <a:t>Public goods and externalities are two important concepts in economics that relate to market failures and the role of government intervention in </a:t>
            </a:r>
            <a:r>
              <a:rPr lang="en-US" dirty="0" smtClean="0"/>
              <a:t>addressing </a:t>
            </a:r>
            <a:r>
              <a:rPr lang="en-US" dirty="0" smtClean="0"/>
              <a:t>these failures. </a:t>
            </a:r>
            <a:endParaRPr lang="en-US" dirty="0" smtClean="0"/>
          </a:p>
          <a:p>
            <a:pPr algn="just"/>
            <a:r>
              <a:rPr lang="en-US" dirty="0" smtClean="0"/>
              <a:t>Public  </a:t>
            </a:r>
            <a:r>
              <a:rPr lang="en-US" dirty="0" smtClean="0"/>
              <a:t>goods include clean air, street lighting, national defense, and public parks. </a:t>
            </a:r>
            <a:endParaRPr lang="en-US" dirty="0" smtClean="0"/>
          </a:p>
          <a:p>
            <a:pPr algn="just"/>
            <a:r>
              <a:rPr lang="en-US" dirty="0" smtClean="0"/>
              <a:t>These </a:t>
            </a:r>
            <a:r>
              <a:rPr lang="en-US" dirty="0" smtClean="0"/>
              <a:t>goods tend to be underprovided in a purely market-driven economy because private firms have no incentive to produce them</a:t>
            </a:r>
            <a:r>
              <a:rPr lang="en-US" dirty="0" smtClean="0"/>
              <a:t>.</a:t>
            </a:r>
          </a:p>
          <a:p>
            <a:pPr algn="just"/>
            <a:r>
              <a:rPr lang="en-US" dirty="0" smtClean="0"/>
              <a:t> </a:t>
            </a:r>
            <a:r>
              <a:rPr lang="en-US" dirty="0" smtClean="0"/>
              <a:t>If a firm were to produce a public good and charge a price for it, they wouldn't be able to exclude non-payers from using it, and the non-</a:t>
            </a:r>
            <a:r>
              <a:rPr lang="en-US" dirty="0" err="1" smtClean="0"/>
              <a:t>rivalrous</a:t>
            </a:r>
            <a:r>
              <a:rPr lang="en-US" dirty="0" smtClean="0"/>
              <a:t> nature of the good would make it impossible to charge each user their marginal cost. </a:t>
            </a:r>
          </a:p>
          <a:p>
            <a:pPr algn="just"/>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smtClean="0"/>
              <a:t>Consequently, public goods are often provided by the government, which can raise funds through taxation to finance their production</a:t>
            </a:r>
            <a:r>
              <a:rPr lang="en-US" dirty="0" smtClean="0"/>
              <a:t>.</a:t>
            </a:r>
          </a:p>
          <a:p>
            <a:r>
              <a:rPr lang="en-US" b="1" dirty="0" smtClean="0"/>
              <a:t>Externalities:</a:t>
            </a:r>
            <a:endParaRPr lang="en-US" dirty="0" smtClean="0"/>
          </a:p>
          <a:p>
            <a:pPr>
              <a:buNone/>
            </a:pPr>
            <a:r>
              <a:rPr lang="en-US" dirty="0" smtClean="0"/>
              <a:t>   Externalities</a:t>
            </a:r>
            <a:r>
              <a:rPr lang="en-US" dirty="0" smtClean="0"/>
              <a:t>, also known as spillover effects or third-party effects, occur when the production or consumption of a good or service has an unintended impact on third parties who are not directly involved in the transaction. </a:t>
            </a:r>
            <a:r>
              <a:rPr lang="en-US" dirty="0" smtClean="0">
                <a:solidFill>
                  <a:srgbClr val="00B050"/>
                </a:solidFill>
              </a:rPr>
              <a:t>Externalities can be positive or negative</a:t>
            </a:r>
            <a:r>
              <a:rPr lang="en-US" dirty="0" smtClean="0"/>
              <a: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b="1" dirty="0" smtClean="0"/>
              <a:t>     Negative </a:t>
            </a:r>
            <a:r>
              <a:rPr lang="en-US" b="1" dirty="0" smtClean="0"/>
              <a:t>externalities:</a:t>
            </a:r>
            <a:r>
              <a:rPr lang="en-US" dirty="0" smtClean="0"/>
              <a:t> </a:t>
            </a:r>
            <a:endParaRPr lang="en-US" dirty="0" smtClean="0"/>
          </a:p>
          <a:p>
            <a:endParaRPr lang="en-US" dirty="0" smtClean="0"/>
          </a:p>
          <a:p>
            <a:pPr algn="just"/>
            <a:r>
              <a:rPr lang="en-US" dirty="0" smtClean="0"/>
              <a:t>These </a:t>
            </a:r>
            <a:r>
              <a:rPr lang="en-US" dirty="0" smtClean="0"/>
              <a:t>occur when the actions of one party impose costs on others. </a:t>
            </a:r>
            <a:endParaRPr lang="en-US" dirty="0" smtClean="0"/>
          </a:p>
          <a:p>
            <a:pPr algn="just"/>
            <a:r>
              <a:rPr lang="en-US" dirty="0" smtClean="0"/>
              <a:t>For </a:t>
            </a:r>
            <a:r>
              <a:rPr lang="en-US" dirty="0" smtClean="0"/>
              <a:t>example, air pollution from a factory can harm the health of people living nearby, and the cost of healthcare is borne by those affected, not the factory owners. </a:t>
            </a:r>
            <a:endParaRPr lang="en-US" dirty="0" smtClean="0"/>
          </a:p>
          <a:p>
            <a:pPr algn="just"/>
            <a:r>
              <a:rPr lang="en-US" dirty="0" smtClean="0"/>
              <a:t>Negative </a:t>
            </a:r>
            <a:r>
              <a:rPr lang="en-US" dirty="0" smtClean="0"/>
              <a:t>externalities tend to result in overproduction of the harmful activity in the absence of government intervention.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r>
              <a:rPr lang="en-US" b="1" dirty="0" smtClean="0"/>
              <a:t>     Positive </a:t>
            </a:r>
            <a:r>
              <a:rPr lang="en-US" b="1" dirty="0" smtClean="0"/>
              <a:t>externalities</a:t>
            </a:r>
            <a:r>
              <a:rPr lang="en-US" b="1" dirty="0" smtClean="0"/>
              <a:t>:</a:t>
            </a:r>
          </a:p>
          <a:p>
            <a:pPr algn="just"/>
            <a:r>
              <a:rPr lang="en-US" dirty="0" smtClean="0"/>
              <a:t> </a:t>
            </a:r>
            <a:r>
              <a:rPr lang="en-US" dirty="0" smtClean="0"/>
              <a:t>These occur when the actions of one party create benefits for others. </a:t>
            </a:r>
            <a:endParaRPr lang="en-US" dirty="0" smtClean="0"/>
          </a:p>
          <a:p>
            <a:pPr algn="just"/>
            <a:r>
              <a:rPr lang="en-US" dirty="0" smtClean="0"/>
              <a:t>For </a:t>
            </a:r>
            <a:r>
              <a:rPr lang="en-US" dirty="0" smtClean="0"/>
              <a:t>example, education benefits not only the individual receiving it but also society as a whole through increased productivity and reduced crime rates. </a:t>
            </a:r>
            <a:endParaRPr lang="en-US" dirty="0" smtClean="0"/>
          </a:p>
          <a:p>
            <a:pPr algn="just"/>
            <a:r>
              <a:rPr lang="en-US" dirty="0" smtClean="0"/>
              <a:t>Positive </a:t>
            </a:r>
            <a:r>
              <a:rPr lang="en-US" dirty="0" smtClean="0"/>
              <a:t>externalities tend to lead to underinvestment in the beneficial activity in a purely market-driven economy.</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9762"/>
          </a:xfrm>
        </p:spPr>
        <p:txBody>
          <a:bodyPr>
            <a:noAutofit/>
          </a:bodyPr>
          <a:lstStyle/>
          <a:p>
            <a:r>
              <a:rPr lang="en-US" sz="3200" dirty="0" smtClean="0"/>
              <a:t>Negative Externalities and Inefficiency</a:t>
            </a:r>
            <a:endParaRPr lang="en-US" sz="3200" dirty="0"/>
          </a:p>
        </p:txBody>
      </p:sp>
      <p:sp>
        <p:nvSpPr>
          <p:cNvPr id="5" name="Content Placeholder 4"/>
          <p:cNvSpPr>
            <a:spLocks noGrp="1"/>
          </p:cNvSpPr>
          <p:nvPr>
            <p:ph sz="half" idx="1"/>
          </p:nvPr>
        </p:nvSpPr>
        <p:spPr>
          <a:xfrm>
            <a:off x="457200" y="1219200"/>
            <a:ext cx="4038600" cy="4906963"/>
          </a:xfrm>
        </p:spPr>
        <p:txBody>
          <a:bodyPr/>
          <a:lstStyle/>
          <a:p>
            <a:r>
              <a:rPr lang="en-US" dirty="0" smtClean="0"/>
              <a:t>MSC</a:t>
            </a:r>
          </a:p>
          <a:p>
            <a:r>
              <a:rPr lang="en-US" dirty="0" smtClean="0"/>
              <a:t>MC</a:t>
            </a:r>
          </a:p>
          <a:p>
            <a:r>
              <a:rPr lang="en-US" dirty="0" smtClean="0"/>
              <a:t>MEC</a:t>
            </a:r>
          </a:p>
          <a:p>
            <a:endParaRPr lang="en-US" dirty="0" smtClean="0"/>
          </a:p>
          <a:p>
            <a:endParaRPr lang="en-US" dirty="0" smtClean="0"/>
          </a:p>
          <a:p>
            <a:r>
              <a:rPr lang="en-US" dirty="0" smtClean="0"/>
              <a:t>P1</a:t>
            </a:r>
          </a:p>
          <a:p>
            <a:endParaRPr lang="en-US" dirty="0" smtClean="0"/>
          </a:p>
          <a:p>
            <a:endParaRPr lang="en-US" dirty="0" smtClean="0"/>
          </a:p>
          <a:p>
            <a:r>
              <a:rPr lang="en-US" dirty="0" smtClean="0"/>
              <a:t>          Q  </a:t>
            </a:r>
            <a:endParaRPr lang="en-US" dirty="0"/>
          </a:p>
        </p:txBody>
      </p:sp>
      <p:sp>
        <p:nvSpPr>
          <p:cNvPr id="6" name="Content Placeholder 5"/>
          <p:cNvSpPr>
            <a:spLocks noGrp="1"/>
          </p:cNvSpPr>
          <p:nvPr>
            <p:ph sz="half" idx="2"/>
          </p:nvPr>
        </p:nvSpPr>
        <p:spPr>
          <a:xfrm>
            <a:off x="4648200" y="1219200"/>
            <a:ext cx="4038600" cy="4906963"/>
          </a:xfrm>
          <a:ln>
            <a:solidFill>
              <a:schemeClr val="accent2"/>
            </a:solidFill>
          </a:ln>
        </p:spPr>
        <p:txBody>
          <a:bodyPr/>
          <a:lstStyle/>
          <a:p>
            <a:endParaRPr lang="en-US" dirty="0"/>
          </a:p>
        </p:txBody>
      </p:sp>
      <p:cxnSp>
        <p:nvCxnSpPr>
          <p:cNvPr id="8" name="Straight Connector 7"/>
          <p:cNvCxnSpPr/>
          <p:nvPr/>
        </p:nvCxnSpPr>
        <p:spPr>
          <a:xfrm rot="5400000">
            <a:off x="-1066800" y="3886200"/>
            <a:ext cx="3352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81000" y="5562600"/>
            <a:ext cx="3886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628650" y="1905001"/>
            <a:ext cx="3638550" cy="3069430"/>
          </a:xfrm>
          <a:custGeom>
            <a:avLst/>
            <a:gdLst>
              <a:gd name="connsiteX0" fmla="*/ 0 w 3157538"/>
              <a:gd name="connsiteY0" fmla="*/ 2243138 h 2316956"/>
              <a:gd name="connsiteX1" fmla="*/ 1300163 w 3157538"/>
              <a:gd name="connsiteY1" fmla="*/ 1943100 h 2316956"/>
              <a:gd name="connsiteX2" fmla="*/ 3128963 w 3157538"/>
              <a:gd name="connsiteY2" fmla="*/ 0 h 2316956"/>
              <a:gd name="connsiteX3" fmla="*/ 3128963 w 3157538"/>
              <a:gd name="connsiteY3" fmla="*/ 0 h 2316956"/>
              <a:gd name="connsiteX4" fmla="*/ 3157538 w 3157538"/>
              <a:gd name="connsiteY4" fmla="*/ 14288 h 2316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7538" h="2316956">
                <a:moveTo>
                  <a:pt x="0" y="2243138"/>
                </a:moveTo>
                <a:cubicBezTo>
                  <a:pt x="389334" y="2280047"/>
                  <a:pt x="778669" y="2316956"/>
                  <a:pt x="1300163" y="1943100"/>
                </a:cubicBezTo>
                <a:cubicBezTo>
                  <a:pt x="1821657" y="1569244"/>
                  <a:pt x="3128963" y="0"/>
                  <a:pt x="3128963" y="0"/>
                </a:cubicBezTo>
                <a:lnTo>
                  <a:pt x="3128963" y="0"/>
                </a:lnTo>
                <a:lnTo>
                  <a:pt x="3157538" y="14288"/>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15"/>
          <p:cNvSpPr/>
          <p:nvPr/>
        </p:nvSpPr>
        <p:spPr>
          <a:xfrm>
            <a:off x="628650" y="1843088"/>
            <a:ext cx="3214688" cy="3043237"/>
          </a:xfrm>
          <a:custGeom>
            <a:avLst/>
            <a:gdLst>
              <a:gd name="connsiteX0" fmla="*/ 0 w 3214688"/>
              <a:gd name="connsiteY0" fmla="*/ 3043237 h 3043237"/>
              <a:gd name="connsiteX1" fmla="*/ 1714500 w 3214688"/>
              <a:gd name="connsiteY1" fmla="*/ 1757362 h 3043237"/>
              <a:gd name="connsiteX2" fmla="*/ 3157538 w 3214688"/>
              <a:gd name="connsiteY2" fmla="*/ 100012 h 3043237"/>
              <a:gd name="connsiteX3" fmla="*/ 3157538 w 3214688"/>
              <a:gd name="connsiteY3" fmla="*/ 100012 h 3043237"/>
              <a:gd name="connsiteX4" fmla="*/ 3214688 w 3214688"/>
              <a:gd name="connsiteY4" fmla="*/ 0 h 30432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4688" h="3043237">
                <a:moveTo>
                  <a:pt x="0" y="3043237"/>
                </a:moveTo>
                <a:cubicBezTo>
                  <a:pt x="594122" y="2645568"/>
                  <a:pt x="1188244" y="2247899"/>
                  <a:pt x="1714500" y="1757362"/>
                </a:cubicBezTo>
                <a:cubicBezTo>
                  <a:pt x="2240756" y="1266825"/>
                  <a:pt x="3157538" y="100012"/>
                  <a:pt x="3157538" y="100012"/>
                </a:cubicBezTo>
                <a:lnTo>
                  <a:pt x="3157538" y="100012"/>
                </a:lnTo>
                <a:lnTo>
                  <a:pt x="3214688"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Connector 17"/>
          <p:cNvCxnSpPr/>
          <p:nvPr/>
        </p:nvCxnSpPr>
        <p:spPr>
          <a:xfrm>
            <a:off x="609600" y="4114800"/>
            <a:ext cx="3581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9494" y="4838700"/>
            <a:ext cx="144700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1752600" y="4876800"/>
            <a:ext cx="1371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524000" y="1524000"/>
            <a:ext cx="21336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295400" y="2057400"/>
            <a:ext cx="24384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609600" y="4800600"/>
            <a:ext cx="358140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6200000" flipH="1">
            <a:off x="1295400" y="2667000"/>
            <a:ext cx="2286000" cy="213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3163094" y="3999706"/>
            <a:ext cx="3276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800600" y="5562600"/>
            <a:ext cx="3581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4800600" y="4876800"/>
            <a:ext cx="34290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43" name="Freeform 42"/>
          <p:cNvSpPr/>
          <p:nvPr/>
        </p:nvSpPr>
        <p:spPr>
          <a:xfrm>
            <a:off x="5334000" y="2438401"/>
            <a:ext cx="3124200" cy="2590800"/>
          </a:xfrm>
          <a:custGeom>
            <a:avLst/>
            <a:gdLst>
              <a:gd name="connsiteX0" fmla="*/ 0 w 3429000"/>
              <a:gd name="connsiteY0" fmla="*/ 0 h 2700337"/>
              <a:gd name="connsiteX1" fmla="*/ 1057275 w 3429000"/>
              <a:gd name="connsiteY1" fmla="*/ 1814512 h 2700337"/>
              <a:gd name="connsiteX2" fmla="*/ 3429000 w 3429000"/>
              <a:gd name="connsiteY2" fmla="*/ 2700337 h 2700337"/>
            </a:gdLst>
            <a:ahLst/>
            <a:cxnLst>
              <a:cxn ang="0">
                <a:pos x="connsiteX0" y="connsiteY0"/>
              </a:cxn>
              <a:cxn ang="0">
                <a:pos x="connsiteX1" y="connsiteY1"/>
              </a:cxn>
              <a:cxn ang="0">
                <a:pos x="connsiteX2" y="connsiteY2"/>
              </a:cxn>
            </a:cxnLst>
            <a:rect l="l" t="t" r="r" b="b"/>
            <a:pathLst>
              <a:path w="3429000" h="2700337">
                <a:moveTo>
                  <a:pt x="0" y="0"/>
                </a:moveTo>
                <a:cubicBezTo>
                  <a:pt x="242887" y="682228"/>
                  <a:pt x="485775" y="1364456"/>
                  <a:pt x="1057275" y="1814512"/>
                </a:cubicBezTo>
                <a:cubicBezTo>
                  <a:pt x="1628775" y="2264568"/>
                  <a:pt x="2528887" y="2482452"/>
                  <a:pt x="3429000" y="270033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43"/>
          <p:cNvSpPr/>
          <p:nvPr/>
        </p:nvSpPr>
        <p:spPr>
          <a:xfrm>
            <a:off x="4800600" y="2114550"/>
            <a:ext cx="2328863" cy="2571750"/>
          </a:xfrm>
          <a:custGeom>
            <a:avLst/>
            <a:gdLst>
              <a:gd name="connsiteX0" fmla="*/ 0 w 2328863"/>
              <a:gd name="connsiteY0" fmla="*/ 2571750 h 2571750"/>
              <a:gd name="connsiteX1" fmla="*/ 1343025 w 2328863"/>
              <a:gd name="connsiteY1" fmla="*/ 1657350 h 2571750"/>
              <a:gd name="connsiteX2" fmla="*/ 2328863 w 2328863"/>
              <a:gd name="connsiteY2" fmla="*/ 0 h 2571750"/>
              <a:gd name="connsiteX3" fmla="*/ 2328863 w 2328863"/>
              <a:gd name="connsiteY3" fmla="*/ 0 h 2571750"/>
            </a:gdLst>
            <a:ahLst/>
            <a:cxnLst>
              <a:cxn ang="0">
                <a:pos x="connsiteX0" y="connsiteY0"/>
              </a:cxn>
              <a:cxn ang="0">
                <a:pos x="connsiteX1" y="connsiteY1"/>
              </a:cxn>
              <a:cxn ang="0">
                <a:pos x="connsiteX2" y="connsiteY2"/>
              </a:cxn>
              <a:cxn ang="0">
                <a:pos x="connsiteX3" y="connsiteY3"/>
              </a:cxn>
            </a:cxnLst>
            <a:rect l="l" t="t" r="r" b="b"/>
            <a:pathLst>
              <a:path w="2328863" h="2571750">
                <a:moveTo>
                  <a:pt x="0" y="2571750"/>
                </a:moveTo>
                <a:cubicBezTo>
                  <a:pt x="477440" y="2328862"/>
                  <a:pt x="954881" y="2085975"/>
                  <a:pt x="1343025" y="1657350"/>
                </a:cubicBezTo>
                <a:cubicBezTo>
                  <a:pt x="1731169" y="1228725"/>
                  <a:pt x="2328863" y="0"/>
                  <a:pt x="2328863" y="0"/>
                </a:cubicBezTo>
                <a:lnTo>
                  <a:pt x="2328863"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4876800" y="1981200"/>
            <a:ext cx="2971800" cy="2643187"/>
          </a:xfrm>
          <a:custGeom>
            <a:avLst/>
            <a:gdLst>
              <a:gd name="connsiteX0" fmla="*/ 0 w 2971800"/>
              <a:gd name="connsiteY0" fmla="*/ 2643187 h 2643187"/>
              <a:gd name="connsiteX1" fmla="*/ 2071688 w 2971800"/>
              <a:gd name="connsiteY1" fmla="*/ 1785937 h 2643187"/>
              <a:gd name="connsiteX2" fmla="*/ 2971800 w 2971800"/>
              <a:gd name="connsiteY2" fmla="*/ 0 h 2643187"/>
              <a:gd name="connsiteX3" fmla="*/ 2971800 w 2971800"/>
              <a:gd name="connsiteY3" fmla="*/ 0 h 2643187"/>
            </a:gdLst>
            <a:ahLst/>
            <a:cxnLst>
              <a:cxn ang="0">
                <a:pos x="connsiteX0" y="connsiteY0"/>
              </a:cxn>
              <a:cxn ang="0">
                <a:pos x="connsiteX1" y="connsiteY1"/>
              </a:cxn>
              <a:cxn ang="0">
                <a:pos x="connsiteX2" y="connsiteY2"/>
              </a:cxn>
              <a:cxn ang="0">
                <a:pos x="connsiteX3" y="connsiteY3"/>
              </a:cxn>
            </a:cxnLst>
            <a:rect l="l" t="t" r="r" b="b"/>
            <a:pathLst>
              <a:path w="2971800" h="2643187">
                <a:moveTo>
                  <a:pt x="0" y="2643187"/>
                </a:moveTo>
                <a:cubicBezTo>
                  <a:pt x="788194" y="2434827"/>
                  <a:pt x="1576388" y="2226468"/>
                  <a:pt x="2071688" y="1785937"/>
                </a:cubicBezTo>
                <a:cubicBezTo>
                  <a:pt x="2566988" y="1345406"/>
                  <a:pt x="2971800" y="0"/>
                  <a:pt x="2971800" y="0"/>
                </a:cubicBezTo>
                <a:lnTo>
                  <a:pt x="2971800" y="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7" name="Straight Connector 46"/>
          <p:cNvCxnSpPr/>
          <p:nvPr/>
        </p:nvCxnSpPr>
        <p:spPr>
          <a:xfrm rot="10800000">
            <a:off x="4800600" y="4191000"/>
            <a:ext cx="152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5639594" y="4876006"/>
            <a:ext cx="1371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143500" y="47625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0800000">
            <a:off x="4800600" y="3886200"/>
            <a:ext cx="1219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flipH="1" flipV="1">
            <a:off x="5981700" y="3848100"/>
            <a:ext cx="685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blinds(horizontal)">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linds(horizont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linds(horizont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linds(horizontal)">
                                      <p:cBhvr>
                                        <p:cTn id="47" dur="5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linds(horizontal)">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blinds(horizontal)">
                                      <p:cBhvr>
                                        <p:cTn id="62" dur="500"/>
                                        <p:tgtEl>
                                          <p:spTgt spid="3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blinds(horizontal)">
                                      <p:cBhvr>
                                        <p:cTn id="67" dur="500"/>
                                        <p:tgtEl>
                                          <p:spTgt spid="3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9"/>
                                        </p:tgtEl>
                                        <p:attrNameLst>
                                          <p:attrName>style.visibility</p:attrName>
                                        </p:attrNameLst>
                                      </p:cBhvr>
                                      <p:to>
                                        <p:strVal val="visible"/>
                                      </p:to>
                                    </p:set>
                                    <p:animEffect transition="in" filter="blinds(horizontal)">
                                      <p:cBhvr>
                                        <p:cTn id="72" dur="500"/>
                                        <p:tgtEl>
                                          <p:spTgt spid="3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blinds(horizontal)">
                                      <p:cBhvr>
                                        <p:cTn id="77" dur="500"/>
                                        <p:tgtEl>
                                          <p:spTgt spid="45"/>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44"/>
                                        </p:tgtEl>
                                        <p:attrNameLst>
                                          <p:attrName>style.visibility</p:attrName>
                                        </p:attrNameLst>
                                      </p:cBhvr>
                                      <p:to>
                                        <p:strVal val="visible"/>
                                      </p:to>
                                    </p:set>
                                    <p:animEffect transition="in" filter="blinds(horizontal)">
                                      <p:cBhvr>
                                        <p:cTn id="82" dur="500"/>
                                        <p:tgtEl>
                                          <p:spTgt spid="44"/>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1" nodeType="clickEffect">
                                  <p:stCondLst>
                                    <p:cond delay="0"/>
                                  </p:stCondLst>
                                  <p:childTnLst>
                                    <p:set>
                                      <p:cBhvr>
                                        <p:cTn id="86" dur="1" fill="hold">
                                          <p:stCondLst>
                                            <p:cond delay="0"/>
                                          </p:stCondLst>
                                        </p:cTn>
                                        <p:tgtEl>
                                          <p:spTgt spid="45"/>
                                        </p:tgtEl>
                                        <p:attrNameLst>
                                          <p:attrName>style.visibility</p:attrName>
                                        </p:attrNameLst>
                                      </p:cBhvr>
                                      <p:to>
                                        <p:strVal val="visible"/>
                                      </p:to>
                                    </p:set>
                                    <p:animEffect transition="in" filter="blinds(horizontal)">
                                      <p:cBhvr>
                                        <p:cTn id="87" dur="500"/>
                                        <p:tgtEl>
                                          <p:spTgt spid="45"/>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49"/>
                                        </p:tgtEl>
                                        <p:attrNameLst>
                                          <p:attrName>style.visibility</p:attrName>
                                        </p:attrNameLst>
                                      </p:cBhvr>
                                      <p:to>
                                        <p:strVal val="visible"/>
                                      </p:to>
                                    </p:set>
                                    <p:animEffect transition="in" filter="blinds(horizontal)">
                                      <p:cBhvr>
                                        <p:cTn id="92" dur="500"/>
                                        <p:tgtEl>
                                          <p:spTgt spid="4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47"/>
                                        </p:tgtEl>
                                        <p:attrNameLst>
                                          <p:attrName>style.visibility</p:attrName>
                                        </p:attrNameLst>
                                      </p:cBhvr>
                                      <p:to>
                                        <p:strVal val="visible"/>
                                      </p:to>
                                    </p:set>
                                    <p:animEffect transition="in" filter="blinds(horizontal)">
                                      <p:cBhvr>
                                        <p:cTn id="97" dur="500"/>
                                        <p:tgtEl>
                                          <p:spTgt spid="47"/>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53"/>
                                        </p:tgtEl>
                                        <p:attrNameLst>
                                          <p:attrName>style.visibility</p:attrName>
                                        </p:attrNameLst>
                                      </p:cBhvr>
                                      <p:to>
                                        <p:strVal val="visible"/>
                                      </p:to>
                                    </p:set>
                                    <p:animEffect transition="in" filter="blinds(horizontal)">
                                      <p:cBhvr>
                                        <p:cTn id="102" dur="500"/>
                                        <p:tgtEl>
                                          <p:spTgt spid="53"/>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55"/>
                                        </p:tgtEl>
                                        <p:attrNameLst>
                                          <p:attrName>style.visibility</p:attrName>
                                        </p:attrNameLst>
                                      </p:cBhvr>
                                      <p:to>
                                        <p:strVal val="visible"/>
                                      </p:to>
                                    </p:set>
                                    <p:animEffect transition="in" filter="blinds(horizontal)">
                                      <p:cBhvr>
                                        <p:cTn id="10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44" grpId="0" animBg="1"/>
      <p:bldP spid="45" grpId="0" animBg="1"/>
      <p:bldP spid="4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dirty="0" smtClean="0"/>
              <a:t>Let us assume a steel plant dumping waste in a river</a:t>
            </a:r>
            <a:endParaRPr lang="en-US" sz="2800" dirty="0"/>
          </a:p>
        </p:txBody>
      </p:sp>
      <p:sp>
        <p:nvSpPr>
          <p:cNvPr id="6" name="Content Placeholder 5"/>
          <p:cNvSpPr>
            <a:spLocks noGrp="1"/>
          </p:cNvSpPr>
          <p:nvPr>
            <p:ph idx="1"/>
          </p:nvPr>
        </p:nvSpPr>
        <p:spPr/>
        <p:txBody>
          <a:bodyPr>
            <a:normAutofit/>
          </a:bodyPr>
          <a:lstStyle/>
          <a:p>
            <a:r>
              <a:rPr lang="en-US" sz="2400" spc="-150" dirty="0" smtClean="0"/>
              <a:t>First figure explains the negative externality of single steel plant and second figure  explains the negative externality of all steel plants.</a:t>
            </a:r>
          </a:p>
          <a:p>
            <a:r>
              <a:rPr lang="en-US" sz="2400" spc="-150" dirty="0" smtClean="0"/>
              <a:t>First figure </a:t>
            </a:r>
            <a:r>
              <a:rPr lang="en-US" sz="2400" spc="-150" dirty="0" smtClean="0"/>
              <a:t>shows the production decision of the steel plant in a competitive market second figure explains the market demand and market supply .</a:t>
            </a:r>
          </a:p>
          <a:p>
            <a:r>
              <a:rPr lang="en-US" sz="2400" spc="-150" dirty="0" smtClean="0"/>
              <a:t>They  generate similar externalities.</a:t>
            </a:r>
          </a:p>
          <a:p>
            <a:r>
              <a:rPr lang="en-US" sz="2400" spc="-150" dirty="0" smtClean="0"/>
              <a:t>The firm has fixed proportion production function and it cannot  alter its input combination.</a:t>
            </a:r>
          </a:p>
          <a:p>
            <a:r>
              <a:rPr lang="en-US" sz="2400" spc="-150" dirty="0" smtClean="0"/>
              <a:t>Waste and be reduced only by lowering output.</a:t>
            </a:r>
          </a:p>
          <a:p>
            <a:endParaRPr lang="en-US" spc="-150" dirty="0" smtClean="0"/>
          </a:p>
          <a:p>
            <a:endParaRPr lang="en-US" spc="-150" dirty="0" smtClean="0"/>
          </a:p>
          <a:p>
            <a:endParaRPr lang="en-US" spc="-15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t>DD is the market demand and MC</a:t>
            </a:r>
            <a:r>
              <a:rPr lang="en-US" sz="2000" dirty="0" smtClean="0"/>
              <a:t>1 </a:t>
            </a:r>
            <a:r>
              <a:rPr lang="en-US" sz="2800" dirty="0" smtClean="0"/>
              <a:t>is the market supply curve</a:t>
            </a:r>
          </a:p>
          <a:p>
            <a:r>
              <a:rPr lang="en-US" sz="2800" dirty="0" smtClean="0"/>
              <a:t>MEC </a:t>
            </a:r>
            <a:r>
              <a:rPr lang="en-US" sz="2000" dirty="0" smtClean="0"/>
              <a:t> </a:t>
            </a:r>
            <a:r>
              <a:rPr lang="en-US" sz="2400" dirty="0" smtClean="0"/>
              <a:t>is</a:t>
            </a:r>
            <a:r>
              <a:rPr lang="en-US" sz="2000" dirty="0" smtClean="0"/>
              <a:t> the Marginal External Cost (dumping) curve which is upward slopping because as the firm produces additional output it dumps additional waste in the river. It will harm the fish industry increasingly. </a:t>
            </a:r>
          </a:p>
          <a:p>
            <a:r>
              <a:rPr lang="en-US" sz="2000" dirty="0" smtClean="0"/>
              <a:t>MSC is the Marginal Social Cost Curve which is obtained by adding MC with MEC i.e. MSC = MC + MEC</a:t>
            </a:r>
          </a:p>
          <a:p>
            <a:r>
              <a:rPr lang="en-US" sz="2000" dirty="0" smtClean="0">
                <a:solidFill>
                  <a:srgbClr val="C00000"/>
                </a:solidFill>
              </a:rPr>
              <a:t>By the intersection of DD and </a:t>
            </a:r>
            <a:r>
              <a:rPr lang="en-US" sz="2000" spc="-150" dirty="0" smtClean="0">
                <a:solidFill>
                  <a:srgbClr val="C00000"/>
                </a:solidFill>
              </a:rPr>
              <a:t>MC </a:t>
            </a:r>
            <a:r>
              <a:rPr lang="en-US" sz="1600" spc="-150" dirty="0" smtClean="0">
                <a:solidFill>
                  <a:srgbClr val="C00000"/>
                </a:solidFill>
              </a:rPr>
              <a:t>1  </a:t>
            </a:r>
            <a:r>
              <a:rPr lang="en-US" sz="2400" spc="-150" dirty="0" smtClean="0">
                <a:solidFill>
                  <a:srgbClr val="C00000"/>
                </a:solidFill>
              </a:rPr>
              <a:t>,  P</a:t>
            </a:r>
            <a:r>
              <a:rPr lang="en-US" sz="1800" spc="-150" dirty="0" smtClean="0">
                <a:solidFill>
                  <a:srgbClr val="C00000"/>
                </a:solidFill>
              </a:rPr>
              <a:t>1   </a:t>
            </a:r>
            <a:r>
              <a:rPr lang="en-US" sz="1800" dirty="0" smtClean="0">
                <a:solidFill>
                  <a:srgbClr val="C00000"/>
                </a:solidFill>
              </a:rPr>
              <a:t>Market Price of  the steel  is determined . </a:t>
            </a:r>
          </a:p>
          <a:p>
            <a:r>
              <a:rPr lang="en-US" sz="1800" dirty="0" smtClean="0"/>
              <a:t>A single firm takes the price determined in the industry and maximizes its profit by equalizing the price with the marginal cost. </a:t>
            </a:r>
            <a:r>
              <a:rPr lang="en-US" sz="2400" dirty="0" smtClean="0"/>
              <a:t>In first figure at Q </a:t>
            </a:r>
            <a:r>
              <a:rPr lang="en-US" sz="1200" dirty="0" smtClean="0"/>
              <a:t>1</a:t>
            </a:r>
            <a:r>
              <a:rPr lang="en-US" sz="1800" dirty="0" smtClean="0"/>
              <a:t>  output the firm maximizes profit.</a:t>
            </a:r>
          </a:p>
          <a:p>
            <a:r>
              <a:rPr lang="en-US" sz="1800" dirty="0" smtClean="0"/>
              <a:t>From social point of view the efficient output is the level at which price is equal to the marginal social cost of production (MSC).</a:t>
            </a:r>
          </a:p>
          <a:p>
            <a:r>
              <a:rPr lang="en-US" sz="1800" dirty="0" smtClean="0"/>
              <a:t> </a:t>
            </a:r>
            <a:r>
              <a:rPr lang="en-US" sz="1800" dirty="0" smtClean="0"/>
              <a:t>MSC intersects the price curve at e where Q output is produced. Here </a:t>
            </a:r>
            <a:r>
              <a:rPr lang="en-US" sz="1800" dirty="0" smtClean="0"/>
              <a:t>Q </a:t>
            </a:r>
            <a:r>
              <a:rPr lang="en-US" sz="1050" dirty="0" smtClean="0"/>
              <a:t>1</a:t>
            </a:r>
            <a:r>
              <a:rPr lang="en-US" sz="1800" dirty="0" smtClean="0"/>
              <a:t> &gt; Q </a:t>
            </a:r>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6248400" cy="868362"/>
          </a:xfrm>
        </p:spPr>
        <p:txBody>
          <a:bodyPr>
            <a:normAutofit/>
          </a:bodyPr>
          <a:lstStyle/>
          <a:p>
            <a:r>
              <a:rPr lang="en-IN" sz="3200" dirty="0" smtClean="0"/>
              <a:t>Case of all steel plants together </a:t>
            </a:r>
            <a:endParaRPr lang="en-US" sz="3200" dirty="0"/>
          </a:p>
        </p:txBody>
      </p:sp>
      <p:sp>
        <p:nvSpPr>
          <p:cNvPr id="3" name="Content Placeholder 2"/>
          <p:cNvSpPr>
            <a:spLocks noGrp="1"/>
          </p:cNvSpPr>
          <p:nvPr>
            <p:ph idx="1"/>
          </p:nvPr>
        </p:nvSpPr>
        <p:spPr>
          <a:xfrm>
            <a:off x="457200" y="1143000"/>
            <a:ext cx="8229600" cy="5410200"/>
          </a:xfrm>
        </p:spPr>
        <p:txBody>
          <a:bodyPr>
            <a:normAutofit fontScale="85000" lnSpcReduction="10000"/>
          </a:bodyPr>
          <a:lstStyle/>
          <a:p>
            <a:r>
              <a:rPr lang="en-IN" dirty="0" smtClean="0"/>
              <a:t>Here MC</a:t>
            </a:r>
            <a:r>
              <a:rPr lang="en-IN" sz="2400" dirty="0" smtClean="0"/>
              <a:t>1</a:t>
            </a:r>
            <a:r>
              <a:rPr lang="en-IN" dirty="0" smtClean="0"/>
              <a:t> is the industry supply curve and MEC</a:t>
            </a:r>
            <a:r>
              <a:rPr lang="en-IN" sz="2400" dirty="0" smtClean="0"/>
              <a:t>1  </a:t>
            </a:r>
            <a:r>
              <a:rPr lang="en-IN" dirty="0" smtClean="0"/>
              <a:t>is the industry’s marginal external cost curve .</a:t>
            </a:r>
            <a:r>
              <a:rPr lang="en-IN" sz="2800" dirty="0" smtClean="0">
                <a:solidFill>
                  <a:srgbClr val="C00000"/>
                </a:solidFill>
              </a:rPr>
              <a:t> </a:t>
            </a:r>
            <a:endParaRPr lang="en-IN" sz="2800" dirty="0" smtClean="0">
              <a:solidFill>
                <a:srgbClr val="C00000"/>
              </a:solidFill>
            </a:endParaRPr>
          </a:p>
          <a:p>
            <a:r>
              <a:rPr lang="en-IN" sz="2800" dirty="0" smtClean="0"/>
              <a:t>The DD curve represents the marginal benefits to the consumers. </a:t>
            </a:r>
            <a:endParaRPr lang="en-IN" sz="2800" dirty="0" smtClean="0">
              <a:solidFill>
                <a:srgbClr val="C00000"/>
              </a:solidFill>
            </a:endParaRPr>
          </a:p>
          <a:p>
            <a:r>
              <a:rPr lang="en-IN" sz="2800" dirty="0" smtClean="0">
                <a:solidFill>
                  <a:srgbClr val="C00000"/>
                </a:solidFill>
              </a:rPr>
              <a:t>The  </a:t>
            </a:r>
            <a:r>
              <a:rPr lang="en-IN" sz="2800" dirty="0" smtClean="0">
                <a:solidFill>
                  <a:srgbClr val="C00000"/>
                </a:solidFill>
              </a:rPr>
              <a:t>competitive industry’s output is </a:t>
            </a:r>
            <a:r>
              <a:rPr lang="en-IN" sz="2800" spc="-150" dirty="0" smtClean="0">
                <a:solidFill>
                  <a:srgbClr val="C00000"/>
                </a:solidFill>
              </a:rPr>
              <a:t>OQ </a:t>
            </a:r>
            <a:r>
              <a:rPr lang="en-IN" sz="2000" spc="-150" dirty="0" smtClean="0">
                <a:solidFill>
                  <a:srgbClr val="C00000"/>
                </a:solidFill>
              </a:rPr>
              <a:t>1      </a:t>
            </a:r>
            <a:r>
              <a:rPr lang="en-IN" spc="-150" dirty="0" smtClean="0">
                <a:solidFill>
                  <a:srgbClr val="C00000"/>
                </a:solidFill>
              </a:rPr>
              <a:t>at the intersection of MC</a:t>
            </a:r>
            <a:r>
              <a:rPr lang="en-IN" sz="2400" spc="-150" dirty="0" smtClean="0">
                <a:solidFill>
                  <a:srgbClr val="C00000"/>
                </a:solidFill>
              </a:rPr>
              <a:t>1      </a:t>
            </a:r>
            <a:r>
              <a:rPr lang="en-IN" spc="-150" dirty="0" smtClean="0">
                <a:solidFill>
                  <a:srgbClr val="C00000"/>
                </a:solidFill>
              </a:rPr>
              <a:t>and   DD .  The market price is  P </a:t>
            </a:r>
            <a:r>
              <a:rPr lang="en-IN" sz="2800" spc="-150" dirty="0" smtClean="0">
                <a:solidFill>
                  <a:srgbClr val="C00000"/>
                </a:solidFill>
              </a:rPr>
              <a:t>1  .  </a:t>
            </a:r>
            <a:r>
              <a:rPr lang="en-IN" sz="3600" spc="-150" dirty="0" smtClean="0">
                <a:solidFill>
                  <a:srgbClr val="C00000"/>
                </a:solidFill>
              </a:rPr>
              <a:t>It is incorrect pricing of the product </a:t>
            </a:r>
            <a:r>
              <a:rPr lang="en-IN" sz="2800" spc="-150" dirty="0" smtClean="0">
                <a:solidFill>
                  <a:srgbClr val="C00000"/>
                </a:solidFill>
              </a:rPr>
              <a:t>. </a:t>
            </a:r>
            <a:r>
              <a:rPr lang="en-IN" spc="-150" dirty="0" smtClean="0">
                <a:solidFill>
                  <a:schemeClr val="accent4">
                    <a:lumMod val="50000"/>
                  </a:schemeClr>
                </a:solidFill>
              </a:rPr>
              <a:t>It  does not considers MEC . This industry’s output is too large  from social point of view as. It is not efficient situation. </a:t>
            </a:r>
            <a:r>
              <a:rPr lang="en-IN" spc="-150" dirty="0" smtClean="0">
                <a:solidFill>
                  <a:srgbClr val="FF0000"/>
                </a:solidFill>
              </a:rPr>
              <a:t>Thus there is market failure. </a:t>
            </a:r>
            <a:endParaRPr lang="en-IN" dirty="0" smtClean="0"/>
          </a:p>
          <a:p>
            <a:r>
              <a:rPr lang="en-IN" dirty="0" smtClean="0"/>
              <a:t>MSC</a:t>
            </a:r>
            <a:r>
              <a:rPr lang="en-IN" sz="2400" dirty="0" smtClean="0"/>
              <a:t>1</a:t>
            </a:r>
            <a:r>
              <a:rPr lang="en-IN" dirty="0" smtClean="0"/>
              <a:t>= MC</a:t>
            </a:r>
            <a:r>
              <a:rPr lang="en-IN" sz="1800" dirty="0" smtClean="0"/>
              <a:t>1  </a:t>
            </a:r>
            <a:r>
              <a:rPr lang="en-IN" dirty="0" smtClean="0"/>
              <a:t>+</a:t>
            </a:r>
            <a:r>
              <a:rPr lang="en-IN" sz="4800" dirty="0" smtClean="0"/>
              <a:t> </a:t>
            </a:r>
            <a:r>
              <a:rPr lang="en-IN" dirty="0" smtClean="0"/>
              <a:t>MEC</a:t>
            </a:r>
            <a:r>
              <a:rPr lang="en-IN" sz="2400" dirty="0" smtClean="0"/>
              <a:t>1</a:t>
            </a:r>
          </a:p>
          <a:p>
            <a:r>
              <a:rPr lang="en-IN" sz="2400" dirty="0" smtClean="0"/>
              <a:t>The DD intersects </a:t>
            </a:r>
            <a:r>
              <a:rPr lang="en-IN" dirty="0" smtClean="0"/>
              <a:t>MSC</a:t>
            </a:r>
            <a:r>
              <a:rPr lang="en-IN" sz="2400" dirty="0" smtClean="0"/>
              <a:t>1 at E* and OP* price and OQ* output will be determined. OQ* output is efficient output as marginal benefit of an additional of output (DD) is equal to Marginal Social Cost (</a:t>
            </a:r>
            <a:r>
              <a:rPr lang="en-IN" sz="2400" dirty="0" smtClean="0"/>
              <a:t>MSC</a:t>
            </a:r>
            <a:r>
              <a:rPr lang="en-IN" sz="1800" dirty="0" smtClean="0"/>
              <a:t>1</a:t>
            </a:r>
            <a:r>
              <a:rPr lang="en-IN" sz="2400" dirty="0" smtClean="0"/>
              <a:t>).</a:t>
            </a:r>
          </a:p>
          <a:p>
            <a:pPr>
              <a:buNone/>
            </a:pPr>
            <a:endParaRPr lang="en-IN" sz="2800" spc="-150" dirty="0" smtClean="0">
              <a:solidFill>
                <a:srgbClr val="FF0000"/>
              </a:solidFill>
            </a:endParaRPr>
          </a:p>
          <a:p>
            <a:endParaRPr lang="en-IN" sz="2800" spc="-150" dirty="0" smtClean="0">
              <a:solidFill>
                <a:srgbClr val="FF0000"/>
              </a:solidFill>
            </a:endParaRPr>
          </a:p>
          <a:p>
            <a:endParaRPr lang="en-US" spc="-150"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905</Words>
  <Application>Microsoft Office PowerPoint</Application>
  <PresentationFormat>On-screen Show (4:3)</PresentationFormat>
  <Paragraphs>62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PART 1 : THEORY 2</vt:lpstr>
      <vt:lpstr>Externalities vis-a vis Public Goods  </vt:lpstr>
      <vt:lpstr>Slide 3</vt:lpstr>
      <vt:lpstr>Slide 4</vt:lpstr>
      <vt:lpstr>Slide 5</vt:lpstr>
      <vt:lpstr>Negative Externalities and Inefficiency</vt:lpstr>
      <vt:lpstr>Let us assume a steel plant dumping waste in a river</vt:lpstr>
      <vt:lpstr>Slide 8</vt:lpstr>
      <vt:lpstr>Case of all steel plants together </vt:lpstr>
      <vt:lpstr>The cost to the society of the inefficiency  ?</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1 : THEORY 2</dc:title>
  <dc:creator>hp</dc:creator>
  <cp:lastModifiedBy>hp</cp:lastModifiedBy>
  <cp:revision>20</cp:revision>
  <dcterms:created xsi:type="dcterms:W3CDTF">2006-08-16T00:00:00Z</dcterms:created>
  <dcterms:modified xsi:type="dcterms:W3CDTF">2023-08-26T15:03:00Z</dcterms:modified>
</cp:coreProperties>
</file>