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B0F805-D52B-48A7-A709-530741212BEF}" type="datetimeFigureOut">
              <a:rPr lang="en-US" smtClean="0"/>
              <a:pPr/>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B0F805-D52B-48A7-A709-530741212BEF}" type="datetimeFigureOut">
              <a:rPr lang="en-US" smtClean="0"/>
              <a:pPr/>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B0F805-D52B-48A7-A709-530741212BEF}" type="datetimeFigureOut">
              <a:rPr lang="en-US" smtClean="0"/>
              <a:pPr/>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B0F805-D52B-48A7-A709-530741212BEF}" type="datetimeFigureOut">
              <a:rPr lang="en-US" smtClean="0"/>
              <a:pPr/>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B0F805-D52B-48A7-A709-530741212BEF}" type="datetimeFigureOut">
              <a:rPr lang="en-US" smtClean="0"/>
              <a:pPr/>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B0F805-D52B-48A7-A709-530741212BEF}" type="datetimeFigureOut">
              <a:rPr lang="en-US" smtClean="0"/>
              <a:pPr/>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B0F805-D52B-48A7-A709-530741212BEF}" type="datetimeFigureOut">
              <a:rPr lang="en-US" smtClean="0"/>
              <a:pPr/>
              <a:t>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B0F805-D52B-48A7-A709-530741212BEF}" type="datetimeFigureOut">
              <a:rPr lang="en-US" smtClean="0"/>
              <a:pPr/>
              <a:t>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B0F805-D52B-48A7-A709-530741212BEF}" type="datetimeFigureOut">
              <a:rPr lang="en-US" smtClean="0"/>
              <a:pPr/>
              <a:t>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B0F805-D52B-48A7-A709-530741212BEF}" type="datetimeFigureOut">
              <a:rPr lang="en-US" smtClean="0"/>
              <a:pPr/>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B0F805-D52B-48A7-A709-530741212BEF}" type="datetimeFigureOut">
              <a:rPr lang="en-US" smtClean="0"/>
              <a:pPr/>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9374C6-C27F-44D3-A659-5929A9E6ECF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B0F805-D52B-48A7-A709-530741212BEF}" type="datetimeFigureOut">
              <a:rPr lang="en-US" smtClean="0"/>
              <a:pPr/>
              <a:t>11/4/2023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9374C6-C27F-44D3-A659-5929A9E6ECF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wallstreetmojo.com/interest-rate/" TargetMode="External"/><Relationship Id="rId2" Type="http://schemas.openxmlformats.org/officeDocument/2006/relationships/hyperlink" Target="https://www.wallstreetmojo.com/demand/" TargetMode="External"/><Relationship Id="rId1" Type="http://schemas.openxmlformats.org/officeDocument/2006/relationships/slideLayout" Target="../slideLayouts/slideLayout2.xml"/><Relationship Id="rId5" Type="http://schemas.openxmlformats.org/officeDocument/2006/relationships/hyperlink" Target="https://www.wallstreetmojo.com/long-run/" TargetMode="External"/><Relationship Id="rId4" Type="http://schemas.openxmlformats.org/officeDocument/2006/relationships/hyperlink" Target="https://www.wallstreetmojo.com/short-ru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4.xml"/><Relationship Id="rId1" Type="http://schemas.openxmlformats.org/officeDocument/2006/relationships/vmlDrawing" Target="../drawings/vmlDrawing2.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654032"/>
          </a:xfrm>
        </p:spPr>
        <p:style>
          <a:lnRef idx="2">
            <a:schemeClr val="dk1"/>
          </a:lnRef>
          <a:fillRef idx="1">
            <a:schemeClr val="lt1"/>
          </a:fillRef>
          <a:effectRef idx="0">
            <a:schemeClr val="dk1"/>
          </a:effectRef>
          <a:fontRef idx="minor">
            <a:schemeClr val="dk1"/>
          </a:fontRef>
        </p:style>
        <p:txBody>
          <a:bodyPr>
            <a:normAutofit/>
          </a:bodyPr>
          <a:lstStyle/>
          <a:p>
            <a:r>
              <a:rPr lang="en-US"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DORNBUSCH’S OVERSHOOTING MODEL</a:t>
            </a:r>
            <a:endParaRPr lang="en-US"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5" name="Content Placeholder 4"/>
          <p:cNvSpPr>
            <a:spLocks noGrp="1"/>
          </p:cNvSpPr>
          <p:nvPr>
            <p:ph idx="1"/>
          </p:nvPr>
        </p:nvSpPr>
        <p:spPr>
          <a:xfrm>
            <a:off x="457200" y="1285860"/>
            <a:ext cx="8229600" cy="4840303"/>
          </a:xfrm>
        </p:spPr>
        <p:txBody>
          <a:bodyPr/>
          <a:lstStyle/>
          <a:p>
            <a:pPr algn="just"/>
            <a:r>
              <a:rPr lang="en-US" dirty="0"/>
              <a:t>German Economist </a:t>
            </a:r>
            <a:r>
              <a:rPr lang="en-US" dirty="0" err="1"/>
              <a:t>Rudiger</a:t>
            </a:r>
            <a:r>
              <a:rPr lang="en-US" dirty="0"/>
              <a:t> </a:t>
            </a:r>
            <a:r>
              <a:rPr lang="en-US" dirty="0" err="1"/>
              <a:t>Dornbusch</a:t>
            </a:r>
            <a:r>
              <a:rPr lang="en-US" dirty="0"/>
              <a:t> put forward the </a:t>
            </a:r>
            <a:r>
              <a:rPr lang="en-US" dirty="0" err="1"/>
              <a:t>Dornbusch</a:t>
            </a:r>
            <a:r>
              <a:rPr lang="en-US" dirty="0"/>
              <a:t> O</a:t>
            </a:r>
            <a:r>
              <a:rPr lang="en-US" dirty="0" smtClean="0"/>
              <a:t>vershooting </a:t>
            </a:r>
            <a:r>
              <a:rPr lang="en-US" dirty="0"/>
              <a:t>of </a:t>
            </a:r>
            <a:r>
              <a:rPr lang="en-US" dirty="0" smtClean="0"/>
              <a:t>Exchange Rate</a:t>
            </a:r>
            <a:r>
              <a:rPr lang="en-US" dirty="0"/>
              <a:t> </a:t>
            </a:r>
            <a:r>
              <a:rPr lang="en-US" dirty="0" smtClean="0"/>
              <a:t>Model </a:t>
            </a:r>
            <a:r>
              <a:rPr lang="en-US" dirty="0"/>
              <a:t>in the research paper- </a:t>
            </a:r>
            <a:r>
              <a:rPr lang="en-US" dirty="0" smtClean="0"/>
              <a:t>‘Expectations </a:t>
            </a:r>
            <a:r>
              <a:rPr lang="en-US" dirty="0"/>
              <a:t>and Exchange Rate Dynamics in </a:t>
            </a:r>
            <a:r>
              <a:rPr lang="en-US" dirty="0" smtClean="0"/>
              <a:t>1976’.</a:t>
            </a:r>
          </a:p>
          <a:p>
            <a:r>
              <a:rPr lang="en-US" dirty="0"/>
              <a:t>It attempts to explain short-run movements in exchange rates, particularly in response to changes in monetary policy.</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428604"/>
            <a:ext cx="8229600" cy="5697559"/>
          </a:xfrm>
        </p:spPr>
        <p:txBody>
          <a:bodyPr>
            <a:normAutofit fontScale="92500" lnSpcReduction="20000"/>
          </a:bodyPr>
          <a:lstStyle/>
          <a:p>
            <a:pPr algn="just"/>
            <a:r>
              <a:rPr lang="en-US" dirty="0"/>
              <a:t>The key insight of </a:t>
            </a:r>
            <a:r>
              <a:rPr lang="en-US" dirty="0" err="1"/>
              <a:t>Dornbusch's</a:t>
            </a:r>
            <a:r>
              <a:rPr lang="en-US" dirty="0"/>
              <a:t> Model is the concept of "</a:t>
            </a:r>
            <a:r>
              <a:rPr lang="en-US" dirty="0" smtClean="0"/>
              <a:t>overshooting(</a:t>
            </a:r>
            <a:r>
              <a:rPr lang="en-US" dirty="0" err="1" smtClean="0">
                <a:solidFill>
                  <a:srgbClr val="FF0000"/>
                </a:solidFill>
              </a:rPr>
              <a:t>overdepriciates</a:t>
            </a:r>
            <a:r>
              <a:rPr lang="en-US" dirty="0" smtClean="0"/>
              <a:t>).</a:t>
            </a:r>
          </a:p>
          <a:p>
            <a:pPr algn="just"/>
            <a:r>
              <a:rPr lang="en-US" b="1" dirty="0"/>
              <a:t>In response to an economic shock or a change in monetary policy, exchange rates do not immediately adjust to their long-term equilibrium levels. Instead, they "overshoot" or move further away from the equilibrium before gradually returning to it.</a:t>
            </a:r>
          </a:p>
          <a:p>
            <a:pPr algn="just"/>
            <a:endParaRPr lang="en-US" dirty="0" smtClean="0"/>
          </a:p>
          <a:p>
            <a:pPr algn="just"/>
            <a:r>
              <a:rPr lang="en-US" dirty="0" err="1"/>
              <a:t>Dornbusch's</a:t>
            </a:r>
            <a:r>
              <a:rPr lang="en-US" dirty="0"/>
              <a:t> model is based on the idea that exchange rates can exhibit short-term volatility and overshoot their long-term equilibrium values before eventually returning to that equilibrium. </a:t>
            </a: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fontScale="85000" lnSpcReduction="10000"/>
          </a:bodyPr>
          <a:lstStyle/>
          <a:p>
            <a:pPr algn="just"/>
            <a:r>
              <a:rPr lang="en-US" dirty="0" smtClean="0"/>
              <a:t>When a central bank changes its nominal interest rate, the exchange rate initially moves by more than is required to maintain purchasing power parity </a:t>
            </a:r>
            <a:r>
              <a:rPr lang="en-US" dirty="0" smtClean="0">
                <a:solidFill>
                  <a:srgbClr val="FF0000"/>
                </a:solidFill>
              </a:rPr>
              <a:t>(the idea that the same basket of goods should have the same price in different currencies). </a:t>
            </a:r>
          </a:p>
          <a:p>
            <a:pPr algn="just"/>
            <a:r>
              <a:rPr lang="en-US" dirty="0" smtClean="0"/>
              <a:t>This overshooting occurs because prices are sticky in the short run, and it takes time for them to adjust.</a:t>
            </a:r>
          </a:p>
          <a:p>
            <a:pPr algn="just">
              <a:buNone/>
            </a:pPr>
            <a:endParaRPr lang="en-US" dirty="0" smtClean="0"/>
          </a:p>
          <a:p>
            <a:pPr algn="just"/>
            <a:r>
              <a:rPr lang="en-US" b="1" dirty="0" smtClean="0"/>
              <a:t>Over </a:t>
            </a:r>
            <a:r>
              <a:rPr lang="en-US" b="1" dirty="0"/>
              <a:t>time, as prices gradually adjust, the exchange rate moves back toward its long-run equilibrium. </a:t>
            </a:r>
            <a:endParaRPr lang="en-US" b="1" dirty="0" smtClean="0"/>
          </a:p>
          <a:p>
            <a:pPr algn="just">
              <a:buNone/>
            </a:pPr>
            <a:endParaRPr lang="en-US" b="1" dirty="0" smtClean="0"/>
          </a:p>
          <a:p>
            <a:pPr algn="just"/>
            <a:r>
              <a:rPr lang="en-US" b="1" dirty="0" smtClean="0"/>
              <a:t>This </a:t>
            </a:r>
            <a:r>
              <a:rPr lang="en-US" b="1" dirty="0"/>
              <a:t>means that in the long run, changes in monetary policy primarily affect inflation rates rather than the nominal exchange rate.</a:t>
            </a:r>
          </a:p>
          <a:p>
            <a:pPr marL="571500" indent="-571500">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072230"/>
          </a:xfrm>
        </p:spPr>
        <p:txBody>
          <a:bodyPr>
            <a:normAutofit lnSpcReduction="10000"/>
          </a:bodyPr>
          <a:lstStyle/>
          <a:p>
            <a:pPr>
              <a:buNone/>
            </a:pPr>
            <a:r>
              <a:rPr lang="en-US" dirty="0"/>
              <a:t> </a:t>
            </a:r>
            <a:r>
              <a:rPr lang="en-US" dirty="0" smtClean="0"/>
              <a:t> </a:t>
            </a:r>
            <a:r>
              <a:rPr lang="en-US" sz="2800" dirty="0" smtClean="0"/>
              <a:t>The model is based on the following assumptions-</a:t>
            </a:r>
          </a:p>
          <a:p>
            <a:pPr marL="571500" indent="-571500">
              <a:buFont typeface="+mj-lt"/>
              <a:buAutoNum type="romanLcPeriod"/>
            </a:pPr>
            <a:r>
              <a:rPr lang="en-US" sz="2800" dirty="0" smtClean="0"/>
              <a:t>The economy is small as well as open</a:t>
            </a:r>
          </a:p>
          <a:p>
            <a:pPr marL="571500" indent="-571500">
              <a:buFont typeface="+mj-lt"/>
              <a:buAutoNum type="romanLcPeriod"/>
            </a:pPr>
            <a:r>
              <a:rPr lang="en-US" sz="2800" dirty="0" smtClean="0"/>
              <a:t>The exchange rate is flexible</a:t>
            </a:r>
          </a:p>
          <a:p>
            <a:pPr marL="571500" indent="-571500" algn="just">
              <a:buNone/>
            </a:pPr>
            <a:r>
              <a:rPr lang="en-US" sz="2800" dirty="0" smtClean="0"/>
              <a:t>iii.   There is perfect mobility of capital in the economy</a:t>
            </a:r>
          </a:p>
          <a:p>
            <a:pPr marL="571500" indent="-571500" algn="just">
              <a:buNone/>
            </a:pPr>
            <a:r>
              <a:rPr lang="en-US" sz="2800" dirty="0" smtClean="0"/>
              <a:t>iv. </a:t>
            </a:r>
            <a:r>
              <a:rPr lang="en-US" sz="2800" dirty="0"/>
              <a:t>The </a:t>
            </a:r>
            <a:r>
              <a:rPr lang="en-US" sz="2800" dirty="0">
                <a:hlinkClick r:id="rId2"/>
              </a:rPr>
              <a:t>demand</a:t>
            </a:r>
            <a:r>
              <a:rPr lang="en-US" sz="2800" dirty="0"/>
              <a:t> for money entirely depends on the production output and the </a:t>
            </a:r>
            <a:r>
              <a:rPr lang="en-US" sz="2800" dirty="0">
                <a:hlinkClick r:id="rId3"/>
              </a:rPr>
              <a:t>interest </a:t>
            </a:r>
            <a:r>
              <a:rPr lang="en-US" sz="2800" dirty="0" smtClean="0">
                <a:hlinkClick r:id="rId3"/>
              </a:rPr>
              <a:t>rate</a:t>
            </a:r>
            <a:endParaRPr lang="en-US" sz="2800" dirty="0" smtClean="0"/>
          </a:p>
          <a:p>
            <a:pPr marL="571500" indent="-571500" algn="just">
              <a:buAutoNum type="romanLcPeriod" startAt="5"/>
            </a:pPr>
            <a:r>
              <a:rPr lang="en-US" sz="2800" dirty="0" smtClean="0"/>
              <a:t>Goods </a:t>
            </a:r>
            <a:r>
              <a:rPr lang="en-US" sz="2800" dirty="0"/>
              <a:t>prices remain </a:t>
            </a:r>
            <a:r>
              <a:rPr lang="en-US" sz="2800" dirty="0" smtClean="0"/>
              <a:t>fixed(sticky) </a:t>
            </a:r>
            <a:r>
              <a:rPr lang="en-US" sz="2800" dirty="0"/>
              <a:t>in the </a:t>
            </a:r>
            <a:r>
              <a:rPr lang="en-US" sz="2800" dirty="0">
                <a:hlinkClick r:id="rId4"/>
              </a:rPr>
              <a:t>short </a:t>
            </a:r>
            <a:r>
              <a:rPr lang="en-US" sz="2800" dirty="0" smtClean="0">
                <a:hlinkClick r:id="rId4"/>
              </a:rPr>
              <a:t>run</a:t>
            </a:r>
            <a:r>
              <a:rPr lang="en-US" sz="2800" dirty="0" smtClean="0"/>
              <a:t> </a:t>
            </a:r>
            <a:r>
              <a:rPr lang="en-US" sz="2800" dirty="0" smtClean="0">
                <a:solidFill>
                  <a:srgbClr val="FF0000"/>
                </a:solidFill>
              </a:rPr>
              <a:t>(it means </a:t>
            </a:r>
            <a:r>
              <a:rPr lang="en-US" sz="2800" dirty="0">
                <a:solidFill>
                  <a:srgbClr val="FF0000"/>
                </a:solidFill>
              </a:rPr>
              <a:t>that they do not adjust immediately to changes in supply and demand. This price stickiness leads to an initial mismatch between interest rates and inflation rates in different countries</a:t>
            </a:r>
            <a:r>
              <a:rPr lang="en-US" sz="2800" dirty="0" smtClean="0">
                <a:solidFill>
                  <a:srgbClr val="FF0000"/>
                </a:solidFill>
              </a:rPr>
              <a:t>)</a:t>
            </a:r>
            <a:r>
              <a:rPr lang="en-US" sz="2800" dirty="0"/>
              <a:t> but keep adjusting slowly in the </a:t>
            </a:r>
            <a:r>
              <a:rPr lang="en-US" sz="2800" dirty="0">
                <a:hlinkClick r:id="rId5"/>
              </a:rPr>
              <a:t>long run</a:t>
            </a:r>
            <a:r>
              <a:rPr lang="en-US" sz="2800" dirty="0"/>
              <a:t> to counter the monetary </a:t>
            </a:r>
            <a:r>
              <a:rPr lang="en-US" sz="2800" dirty="0" smtClean="0"/>
              <a:t>shocks.</a:t>
            </a:r>
          </a:p>
          <a:p>
            <a:pPr marL="571500" indent="-571500" algn="just">
              <a:buAutoNum type="romanLcPeriod" startAt="5"/>
            </a:pPr>
            <a:r>
              <a:rPr lang="en-US" sz="2800" dirty="0" smtClean="0"/>
              <a:t>The economy is at full employment in the long run.</a:t>
            </a:r>
            <a:endParaRPr lang="en-US"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rmAutofit/>
          </a:bodyPr>
          <a:lstStyle/>
          <a:p>
            <a:r>
              <a:rPr lang="en-US" dirty="0" smtClean="0"/>
              <a:t>On the basis of above assumptions the model can be explained as follows- </a:t>
            </a:r>
          </a:p>
          <a:p>
            <a:pPr algn="just"/>
            <a:r>
              <a:rPr lang="en-US" dirty="0" smtClean="0"/>
              <a:t>Let us assume that the central bank of the country adopts cheap monetary policy for which rate of interest falls. The fall in the rate of interest will increase money supply in the economy. The increase in money supply will increase the aggregate demand and aggregate demand will be higher than the aggregate supply(since according to Keynes aggregate supply can not be increased in short run).</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626121"/>
          </a:xfrm>
        </p:spPr>
        <p:txBody>
          <a:bodyPr>
            <a:normAutofit fontScale="92500" lnSpcReduction="20000"/>
          </a:bodyPr>
          <a:lstStyle/>
          <a:p>
            <a:pPr algn="just">
              <a:buFont typeface="Courier New" pitchFamily="49" charset="0"/>
              <a:buChar char="o"/>
            </a:pPr>
            <a:r>
              <a:rPr lang="en-US" dirty="0" smtClean="0"/>
              <a:t>Since AD&gt; AS there would be Excess Demand in the economy.</a:t>
            </a:r>
          </a:p>
          <a:p>
            <a:pPr algn="just">
              <a:buFont typeface="Courier New" pitchFamily="49" charset="0"/>
              <a:buChar char="o"/>
            </a:pPr>
            <a:r>
              <a:rPr lang="en-US" dirty="0" smtClean="0"/>
              <a:t>Excess demand will further increase price in the economy.</a:t>
            </a:r>
          </a:p>
          <a:p>
            <a:pPr algn="just">
              <a:buFont typeface="Courier New" pitchFamily="49" charset="0"/>
              <a:buChar char="o"/>
            </a:pPr>
            <a:r>
              <a:rPr lang="en-US" dirty="0" smtClean="0"/>
              <a:t>As price increases, supply will increase(due to the application of law of supply)</a:t>
            </a:r>
          </a:p>
          <a:p>
            <a:pPr algn="just">
              <a:buFont typeface="Courier New" pitchFamily="49" charset="0"/>
              <a:buChar char="o"/>
            </a:pPr>
            <a:r>
              <a:rPr lang="en-US" dirty="0" smtClean="0"/>
              <a:t>When producer  want to increase supply of goods they will demand more </a:t>
            </a:r>
            <a:r>
              <a:rPr lang="en-US" dirty="0" err="1" smtClean="0"/>
              <a:t>labour</a:t>
            </a:r>
            <a:r>
              <a:rPr lang="en-US" dirty="0" smtClean="0"/>
              <a:t>.</a:t>
            </a:r>
          </a:p>
          <a:p>
            <a:pPr algn="just">
              <a:buFont typeface="Courier New" pitchFamily="49" charset="0"/>
              <a:buChar char="o"/>
            </a:pPr>
            <a:r>
              <a:rPr lang="en-US" dirty="0" smtClean="0"/>
              <a:t>Since there is full employment, wage will further rise. Rise in wages will increase the cost of production and there will be inflation in the economy which will further enhance the wage rate , cost of production, prices and inflation(</a:t>
            </a:r>
            <a:r>
              <a:rPr lang="en-US" dirty="0" smtClean="0">
                <a:solidFill>
                  <a:srgbClr val="FF0000"/>
                </a:solidFill>
              </a:rPr>
              <a:t>wage price spiral</a:t>
            </a:r>
            <a:r>
              <a:rPr lang="en-US" dirty="0" smtClean="0"/>
              <a:t>). </a:t>
            </a:r>
            <a:r>
              <a:rPr lang="en-US" dirty="0" smtClean="0">
                <a:solidFill>
                  <a:srgbClr val="00B050"/>
                </a:solidFill>
              </a:rPr>
              <a:t>1.11.2023</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lstStyle/>
          <a:p>
            <a:r>
              <a:rPr lang="en-IN" dirty="0" smtClean="0"/>
              <a:t>As domestic interest rate fall there will be capital outflow from the economy. It will depreciate value of domestic currency and nominal exchange will rise. In this situation exports (X) will increase and imports (M) will decrease. </a:t>
            </a:r>
            <a:r>
              <a:rPr lang="en-IN" dirty="0"/>
              <a:t>[</a:t>
            </a:r>
            <a:r>
              <a:rPr lang="en-IN" dirty="0" smtClean="0"/>
              <a:t>AD= C+I+G+(X-M)]. It will shift the IS curve. </a:t>
            </a:r>
          </a:p>
          <a:p>
            <a:r>
              <a:rPr lang="en-IN" dirty="0" smtClean="0"/>
              <a:t>It is explained with the help of following diagram-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1"/>
          </p:nvPr>
        </p:nvSpPr>
        <p:spPr>
          <a:xfrm>
            <a:off x="214282" y="428604"/>
            <a:ext cx="4281518" cy="5929354"/>
          </a:xfrm>
        </p:spPr>
        <p:txBody>
          <a:bodyPr>
            <a:normAutofit fontScale="85000" lnSpcReduction="20000"/>
          </a:bodyPr>
          <a:lstStyle/>
          <a:p>
            <a:pPr>
              <a:buNone/>
            </a:pPr>
            <a:endParaRPr lang="en-US" dirty="0"/>
          </a:p>
        </p:txBody>
      </p:sp>
      <p:sp>
        <p:nvSpPr>
          <p:cNvPr id="6" name="Content Placeholder 5"/>
          <p:cNvSpPr>
            <a:spLocks noGrp="1"/>
          </p:cNvSpPr>
          <p:nvPr>
            <p:ph sz="half" idx="2"/>
          </p:nvPr>
        </p:nvSpPr>
        <p:spPr>
          <a:xfrm>
            <a:off x="4572000" y="428604"/>
            <a:ext cx="4114800" cy="6072230"/>
          </a:xfrm>
        </p:spPr>
        <p:txBody>
          <a:bodyPr>
            <a:normAutofit fontScale="85000" lnSpcReduction="20000"/>
          </a:bodyPr>
          <a:lstStyle/>
          <a:p>
            <a:pPr algn="just"/>
            <a:r>
              <a:rPr lang="en-IN" dirty="0" smtClean="0"/>
              <a:t>Initially IS</a:t>
            </a:r>
            <a:r>
              <a:rPr lang="en-IN" baseline="-25000" dirty="0" smtClean="0"/>
              <a:t>0</a:t>
            </a:r>
            <a:r>
              <a:rPr lang="en-IN" dirty="0" smtClean="0"/>
              <a:t>andLM</a:t>
            </a:r>
            <a:r>
              <a:rPr lang="en-IN" baseline="-25000" dirty="0" smtClean="0"/>
              <a:t>0</a:t>
            </a:r>
            <a:r>
              <a:rPr lang="en-IN" dirty="0" smtClean="0"/>
              <a:t> intersects each other at E</a:t>
            </a:r>
            <a:r>
              <a:rPr lang="en-IN" baseline="-25000" dirty="0" smtClean="0"/>
              <a:t>0 .</a:t>
            </a:r>
          </a:p>
          <a:p>
            <a:pPr algn="just"/>
            <a:r>
              <a:rPr lang="en-IN" dirty="0" smtClean="0"/>
              <a:t>As money supply increases LM will shift to LM</a:t>
            </a:r>
            <a:r>
              <a:rPr lang="en-IN" baseline="-25000" dirty="0" smtClean="0"/>
              <a:t>1</a:t>
            </a:r>
            <a:r>
              <a:rPr lang="en-IN" dirty="0" smtClean="0"/>
              <a:t> , for this rate of interest will fall below the world interest rate. There will be capital outflow for this. For the capital outflow, there  will be current account deficit. It will depreciate the domestic currency. </a:t>
            </a:r>
          </a:p>
          <a:p>
            <a:pPr algn="just"/>
            <a:r>
              <a:rPr lang="en-IN" dirty="0" smtClean="0"/>
              <a:t>As domestic currency depreciates, exports will rise and imports will fall. It will increase the aggregate demand and as a result  the IS curve to IS</a:t>
            </a:r>
            <a:r>
              <a:rPr lang="en-IN" baseline="-25000" dirty="0" smtClean="0"/>
              <a:t>1 </a:t>
            </a:r>
            <a:r>
              <a:rPr lang="en-IN" dirty="0" smtClean="0"/>
              <a:t> . </a:t>
            </a:r>
          </a:p>
          <a:p>
            <a:endParaRPr lang="en-US" dirty="0"/>
          </a:p>
          <a:p>
            <a:endParaRPr lang="en-US" dirty="0"/>
          </a:p>
          <a:p>
            <a:endParaRPr lang="en-US" dirty="0"/>
          </a:p>
        </p:txBody>
      </p:sp>
      <p:graphicFrame>
        <p:nvGraphicFramePr>
          <p:cNvPr id="1026" name="Object 2"/>
          <p:cNvGraphicFramePr>
            <a:graphicFrameLocks noChangeAspect="1"/>
          </p:cNvGraphicFramePr>
          <p:nvPr/>
        </p:nvGraphicFramePr>
        <p:xfrm>
          <a:off x="857224" y="2714620"/>
          <a:ext cx="3408363" cy="2643187"/>
        </p:xfrm>
        <a:graphic>
          <a:graphicData uri="http://schemas.openxmlformats.org/presentationml/2006/ole">
            <p:oleObj spid="_x0000_s1026" name="Document" r:id="rId3" imgW="4668386" imgH="3622575" progId="Word.Document.12">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500042"/>
            <a:ext cx="4038600" cy="5786478"/>
          </a:xfrm>
        </p:spPr>
        <p:txBody>
          <a:bodyPr>
            <a:normAutofit fontScale="62500" lnSpcReduction="20000"/>
          </a:bodyPr>
          <a:lstStyle/>
          <a:p>
            <a:pPr algn="just"/>
            <a:r>
              <a:rPr lang="en-IN" dirty="0" smtClean="0"/>
              <a:t>At IS</a:t>
            </a:r>
            <a:r>
              <a:rPr lang="en-IN" baseline="-25000" dirty="0" smtClean="0"/>
              <a:t> 1</a:t>
            </a:r>
            <a:r>
              <a:rPr lang="en-IN" dirty="0" smtClean="0"/>
              <a:t> as aggregate demand is high, price will increase but aggregate supply will not increase for this real balance or the value of money  (M/P) will fall. As a result LM will shift back to  LM</a:t>
            </a:r>
            <a:r>
              <a:rPr lang="en-IN" baseline="-25000" dirty="0" smtClean="0"/>
              <a:t>0</a:t>
            </a:r>
            <a:r>
              <a:rPr lang="en-IN" dirty="0" smtClean="0"/>
              <a:t>  and  new equilibrium will be at E</a:t>
            </a:r>
            <a:r>
              <a:rPr lang="en-IN" baseline="-25000" dirty="0" smtClean="0"/>
              <a:t>3</a:t>
            </a:r>
            <a:r>
              <a:rPr lang="en-IN" dirty="0" smtClean="0"/>
              <a:t>. </a:t>
            </a:r>
            <a:endParaRPr lang="en-IN" smtClean="0"/>
          </a:p>
          <a:p>
            <a:pPr algn="just"/>
            <a:endParaRPr lang="en-IN" dirty="0" smtClean="0"/>
          </a:p>
          <a:p>
            <a:pPr algn="just"/>
            <a:r>
              <a:rPr lang="en-IN" dirty="0" smtClean="0"/>
              <a:t>In such situation rate of interest will rise which implies that the domestic rate of interest is higher than the world interest rate . It will attract the capital and that there will be surplus in capital account. It will appreciate the value of domestic currency and thus export will rise and import will fall. It will decrease the aggregate demand and thus is will shift back to its initial position IS</a:t>
            </a:r>
            <a:r>
              <a:rPr lang="en-IN" baseline="-25000" dirty="0" smtClean="0"/>
              <a:t>0</a:t>
            </a:r>
            <a:r>
              <a:rPr lang="en-IN" dirty="0" smtClean="0"/>
              <a:t> and finally the initial equilibrium E</a:t>
            </a:r>
            <a:r>
              <a:rPr lang="en-IN" baseline="-25000" dirty="0" smtClean="0"/>
              <a:t>0</a:t>
            </a:r>
            <a:r>
              <a:rPr lang="en-IN" dirty="0" smtClean="0"/>
              <a:t>  is reached. Thus exchange rate overshoots and finally reach the initial equilibrium position. </a:t>
            </a:r>
            <a:endParaRPr lang="en-US" dirty="0" smtClean="0"/>
          </a:p>
          <a:p>
            <a:r>
              <a:rPr lang="en-IN" dirty="0" smtClean="0"/>
              <a:t>  </a:t>
            </a:r>
            <a:endParaRPr lang="en-US" dirty="0" smtClean="0"/>
          </a:p>
          <a:p>
            <a:endParaRPr lang="en-US" dirty="0"/>
          </a:p>
        </p:txBody>
      </p:sp>
      <p:graphicFrame>
        <p:nvGraphicFramePr>
          <p:cNvPr id="21507" name="Object 3"/>
          <p:cNvGraphicFramePr>
            <a:graphicFrameLocks noChangeAspect="1"/>
          </p:cNvGraphicFramePr>
          <p:nvPr/>
        </p:nvGraphicFramePr>
        <p:xfrm>
          <a:off x="349250" y="1363663"/>
          <a:ext cx="3408363" cy="2643187"/>
        </p:xfrm>
        <a:graphic>
          <a:graphicData uri="http://schemas.openxmlformats.org/presentationml/2006/ole">
            <p:oleObj spid="_x0000_s21507" name="Document" r:id="rId3" imgW="4668386" imgH="3622575" progId="Word.Document.12">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300</TotalTime>
  <Words>717</Words>
  <Application>Microsoft Office PowerPoint</Application>
  <PresentationFormat>On-screen Show (4:3)</PresentationFormat>
  <Paragraphs>37</Paragraphs>
  <Slides>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1" baseType="lpstr">
      <vt:lpstr>Office Theme</vt:lpstr>
      <vt:lpstr>Document</vt:lpstr>
      <vt:lpstr>DORNBUSCH’S OVERSHOOTING MODEL</vt:lpstr>
      <vt:lpstr>Slide 2</vt:lpstr>
      <vt:lpstr>Slide 3</vt:lpstr>
      <vt:lpstr>Slide 4</vt:lpstr>
      <vt:lpstr>Slide 5</vt:lpstr>
      <vt:lpstr>Slide 6</vt:lpstr>
      <vt:lpstr>Slide 7</vt:lpstr>
      <vt:lpstr>Slide 8</vt:lpstr>
      <vt:lpstr>Slide 9</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DORNBUSCH’S OVERSHOOTING MODEL</dc:title>
  <dc:creator>hp</dc:creator>
  <cp:lastModifiedBy>hp</cp:lastModifiedBy>
  <cp:revision>22</cp:revision>
  <dcterms:created xsi:type="dcterms:W3CDTF">2023-10-30T15:11:41Z</dcterms:created>
  <dcterms:modified xsi:type="dcterms:W3CDTF">2023-11-04T04:39:23Z</dcterms:modified>
</cp:coreProperties>
</file>